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47.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slides/slide5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notesSlides/notesSlide14.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5.xml" ContentType="application/vnd.openxmlformats-officedocument.presentationml.notesSlide+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slides/slide49.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3" r:id="rId1"/>
    <p:sldMasterId id="2147483655" r:id="rId2"/>
  </p:sldMasterIdLst>
  <p:notesMasterIdLst>
    <p:notesMasterId r:id="rId55"/>
  </p:notesMasterIdLst>
  <p:sldIdLst>
    <p:sldId id="283" r:id="rId3"/>
    <p:sldId id="284" r:id="rId4"/>
    <p:sldId id="286" r:id="rId5"/>
    <p:sldId id="287" r:id="rId6"/>
    <p:sldId id="288" r:id="rId7"/>
    <p:sldId id="289" r:id="rId8"/>
    <p:sldId id="285" r:id="rId9"/>
    <p:sldId id="291" r:id="rId10"/>
    <p:sldId id="312" r:id="rId11"/>
    <p:sldId id="313" r:id="rId12"/>
    <p:sldId id="314" r:id="rId13"/>
    <p:sldId id="315" r:id="rId14"/>
    <p:sldId id="316" r:id="rId15"/>
    <p:sldId id="317" r:id="rId16"/>
    <p:sldId id="318" r:id="rId17"/>
    <p:sldId id="319" r:id="rId18"/>
    <p:sldId id="320" r:id="rId19"/>
    <p:sldId id="321" r:id="rId20"/>
    <p:sldId id="322" r:id="rId21"/>
    <p:sldId id="323" r:id="rId22"/>
    <p:sldId id="324" r:id="rId23"/>
    <p:sldId id="325" r:id="rId24"/>
    <p:sldId id="326" r:id="rId25"/>
    <p:sldId id="327" r:id="rId26"/>
    <p:sldId id="328" r:id="rId27"/>
    <p:sldId id="329" r:id="rId28"/>
    <p:sldId id="330" r:id="rId29"/>
    <p:sldId id="331" r:id="rId30"/>
    <p:sldId id="332" r:id="rId31"/>
    <p:sldId id="333" r:id="rId32"/>
    <p:sldId id="334" r:id="rId33"/>
    <p:sldId id="335" r:id="rId34"/>
    <p:sldId id="336" r:id="rId35"/>
    <p:sldId id="337" r:id="rId36"/>
    <p:sldId id="338" r:id="rId37"/>
    <p:sldId id="297" r:id="rId38"/>
    <p:sldId id="298" r:id="rId39"/>
    <p:sldId id="311" r:id="rId40"/>
    <p:sldId id="299" r:id="rId41"/>
    <p:sldId id="300" r:id="rId42"/>
    <p:sldId id="301" r:id="rId43"/>
    <p:sldId id="302" r:id="rId44"/>
    <p:sldId id="303" r:id="rId45"/>
    <p:sldId id="339" r:id="rId46"/>
    <p:sldId id="305" r:id="rId47"/>
    <p:sldId id="304" r:id="rId48"/>
    <p:sldId id="306" r:id="rId49"/>
    <p:sldId id="296" r:id="rId50"/>
    <p:sldId id="307" r:id="rId51"/>
    <p:sldId id="308" r:id="rId52"/>
    <p:sldId id="309" r:id="rId53"/>
    <p:sldId id="294" r:id="rId54"/>
  </p:sldIdLst>
  <p:sldSz cx="9144000" cy="6858000" type="screen4x3"/>
  <p:notesSz cx="9144000" cy="6858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2880">
          <p15:clr>
            <a:srgbClr val="000000"/>
          </p15:clr>
        </p15:guide>
        <p15:guide id="2" pos="216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4191" autoAdjust="0"/>
    <p:restoredTop sz="94660"/>
  </p:normalViewPr>
  <p:slideViewPr>
    <p:cSldViewPr snapToGrid="0">
      <p:cViewPr>
        <p:scale>
          <a:sx n="50" d="100"/>
          <a:sy n="50" d="100"/>
        </p:scale>
        <p:origin x="-378" y="-336"/>
      </p:cViewPr>
      <p:guideLst>
        <p:guide orient="horz" pos="2880"/>
        <p:guide pos="216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05"/>
        <p:cNvGrpSpPr/>
        <p:nvPr/>
      </p:nvGrpSpPr>
      <p:grpSpPr>
        <a:xfrm>
          <a:off x="0" y="0"/>
          <a:ext cx="0" cy="0"/>
          <a:chOff x="0" y="0"/>
          <a:chExt cx="0" cy="0"/>
        </a:xfrm>
      </p:grpSpPr>
      <p:sp>
        <p:nvSpPr>
          <p:cNvPr id="206" name="Google Shape;206;n"/>
          <p:cNvSpPr>
            <a:spLocks noGrp="1" noRot="1" noChangeAspect="1"/>
          </p:cNvSpPr>
          <p:nvPr>
            <p:ph type="sldImg" idx="2"/>
          </p:nvPr>
        </p:nvSpPr>
        <p:spPr>
          <a:xfrm>
            <a:off x="1524300" y="514350"/>
            <a:ext cx="6096300" cy="25719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7" name="Google Shape;207;n"/>
          <p:cNvSpPr txBox="1">
            <a:spLocks noGrp="1"/>
          </p:cNvSpPr>
          <p:nvPr>
            <p:ph type="body" idx="1"/>
          </p:nvPr>
        </p:nvSpPr>
        <p:spPr>
          <a:xfrm>
            <a:off x="914400" y="3257550"/>
            <a:ext cx="7315200" cy="3086100"/>
          </a:xfrm>
          <a:prstGeom prst="rect">
            <a:avLst/>
          </a:prstGeom>
          <a:noFill/>
          <a:ln>
            <a:noFill/>
          </a:ln>
        </p:spPr>
        <p:txBody>
          <a:bodyPr spcFirstLastPara="1" wrap="square" lIns="91425" tIns="91425" rIns="91425" bIns="91425" anchor="t" anchorCtr="0">
            <a:noAutofit/>
          </a:bodyPr>
          <a:lstStyle>
            <a:lvl1pPr marL="457200" lvl="0" indent="-298450" rtl="0">
              <a:spcBef>
                <a:spcPts val="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857500" y="514350"/>
            <a:ext cx="3429000" cy="2571750"/>
          </a:xfrm>
        </p:spPr>
      </p:sp>
      <p:sp>
        <p:nvSpPr>
          <p:cNvPr id="3" name="Notes Placeholder 2"/>
          <p:cNvSpPr>
            <a:spLocks noGrp="1"/>
          </p:cNvSpPr>
          <p:nvPr>
            <p:ph type="body" idx="1"/>
          </p:nvPr>
        </p:nvSpPr>
        <p:spPr/>
        <p:txBody>
          <a:bodyPr>
            <a:normAutofit/>
          </a:bodyPr>
          <a:lstStyle/>
          <a:p>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9: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7" name="Google Shape;337;p9: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p10: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3" name="Google Shape;343;p10: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p11: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9" name="Google Shape;349;p11: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p1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5" name="Google Shape;355;p1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p13: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1" name="Google Shape;361;p13: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p14: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1" name="Google Shape;371;p14: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p15: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6" name="Google Shape;376;p15:notes"/>
          <p:cNvSpPr>
            <a:spLocks noGrp="1" noRot="1" noChangeAspect="1"/>
          </p:cNvSpPr>
          <p:nvPr>
            <p:ph type="sldImg" idx="2"/>
          </p:nvPr>
        </p:nvSpPr>
        <p:spPr>
          <a:xfrm>
            <a:off x="1524300" y="514350"/>
            <a:ext cx="6096300" cy="25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16: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1" name="Google Shape;381;p16:notes"/>
          <p:cNvSpPr>
            <a:spLocks noGrp="1" noRot="1" noChangeAspect="1"/>
          </p:cNvSpPr>
          <p:nvPr>
            <p:ph type="sldImg" idx="2"/>
          </p:nvPr>
        </p:nvSpPr>
        <p:spPr>
          <a:xfrm>
            <a:off x="1524300" y="514350"/>
            <a:ext cx="6096300" cy="25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p17: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6" name="Google Shape;386;p17:notes"/>
          <p:cNvSpPr>
            <a:spLocks noGrp="1" noRot="1" noChangeAspect="1"/>
          </p:cNvSpPr>
          <p:nvPr>
            <p:ph type="sldImg" idx="2"/>
          </p:nvPr>
        </p:nvSpPr>
        <p:spPr>
          <a:xfrm>
            <a:off x="1524300" y="514350"/>
            <a:ext cx="6096300" cy="25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p18: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1" name="Google Shape;391;p18:notes"/>
          <p:cNvSpPr>
            <a:spLocks noGrp="1" noRot="1" noChangeAspect="1"/>
          </p:cNvSpPr>
          <p:nvPr>
            <p:ph type="sldImg" idx="2"/>
          </p:nvPr>
        </p:nvSpPr>
        <p:spPr>
          <a:xfrm>
            <a:off x="1524300" y="514350"/>
            <a:ext cx="6096300" cy="25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1: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9" name="Google Shape;279;p1: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p19: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6" name="Google Shape;396;p19:notes"/>
          <p:cNvSpPr>
            <a:spLocks noGrp="1" noRot="1" noChangeAspect="1"/>
          </p:cNvSpPr>
          <p:nvPr>
            <p:ph type="sldImg" idx="2"/>
          </p:nvPr>
        </p:nvSpPr>
        <p:spPr>
          <a:xfrm>
            <a:off x="1524300" y="514350"/>
            <a:ext cx="6096300" cy="25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p20: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1" name="Google Shape;401;p20: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1" name="Google Shape;291;p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p5: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1" name="Google Shape;311;p5:notes"/>
          <p:cNvSpPr>
            <a:spLocks noGrp="1" noRot="1" noChangeAspect="1"/>
          </p:cNvSpPr>
          <p:nvPr>
            <p:ph type="sldImg" idx="2"/>
          </p:nvPr>
        </p:nvSpPr>
        <p:spPr>
          <a:xfrm>
            <a:off x="1524300" y="514350"/>
            <a:ext cx="6096300" cy="25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p3: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0" name="Google Shape;300;p3:notes"/>
          <p:cNvSpPr>
            <a:spLocks noGrp="1" noRot="1" noChangeAspect="1"/>
          </p:cNvSpPr>
          <p:nvPr>
            <p:ph type="sldImg" idx="2"/>
          </p:nvPr>
        </p:nvSpPr>
        <p:spPr>
          <a:xfrm>
            <a:off x="1524300" y="514350"/>
            <a:ext cx="6096300" cy="25719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p4: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5" name="Google Shape;305;p4: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p6: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6" name="Google Shape;316;p6: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p7: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5" name="Google Shape;325;p7: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p8: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1" name="Google Shape;331;p8: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and Content" type="obj">
  <p:cSld name="OBJECT">
    <p:spTree>
      <p:nvGrpSpPr>
        <p:cNvPr id="1" name="Shape 214"/>
        <p:cNvGrpSpPr/>
        <p:nvPr/>
      </p:nvGrpSpPr>
      <p:grpSpPr>
        <a:xfrm>
          <a:off x="0" y="0"/>
          <a:ext cx="0" cy="0"/>
          <a:chOff x="0" y="0"/>
          <a:chExt cx="0" cy="0"/>
        </a:xfrm>
      </p:grpSpPr>
      <p:sp>
        <p:nvSpPr>
          <p:cNvPr id="215" name="Google Shape;215;p2"/>
          <p:cNvSpPr txBox="1">
            <a:spLocks noGrp="1"/>
          </p:cNvSpPr>
          <p:nvPr>
            <p:ph type="title"/>
          </p:nvPr>
        </p:nvSpPr>
        <p:spPr>
          <a:xfrm>
            <a:off x="954087" y="419100"/>
            <a:ext cx="7235700" cy="1266900"/>
          </a:xfrm>
          <a:prstGeom prst="rect">
            <a:avLst/>
          </a:prstGeom>
          <a:noFill/>
          <a:ln>
            <a:noFill/>
          </a:ln>
        </p:spPr>
        <p:txBody>
          <a:bodyPr spcFirstLastPara="1" wrap="square" lIns="0" tIns="0" rIns="0" bIns="0" anchor="t" anchorCtr="0">
            <a:spAutoFit/>
          </a:bodyPr>
          <a:lstStyle>
            <a:lvl1pPr lvl="0" algn="ctr" rtl="0">
              <a:spcBef>
                <a:spcPts val="0"/>
              </a:spcBef>
              <a:spcAft>
                <a:spcPts val="0"/>
              </a:spcAft>
              <a:buSzPts val="1400"/>
              <a:buNone/>
              <a:defRPr sz="4400" b="0" i="0">
                <a:solidFill>
                  <a:schemeClr val="lt1"/>
                </a:solidFill>
                <a:latin typeface="Times New Roman"/>
                <a:ea typeface="Times New Roman"/>
                <a:cs typeface="Times New Roman"/>
                <a:sym typeface="Times New Roman"/>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16" name="Google Shape;216;p2"/>
          <p:cNvSpPr txBox="1">
            <a:spLocks noGrp="1"/>
          </p:cNvSpPr>
          <p:nvPr>
            <p:ph type="body" idx="1"/>
          </p:nvPr>
        </p:nvSpPr>
        <p:spPr>
          <a:xfrm>
            <a:off x="808037" y="1824037"/>
            <a:ext cx="7527900" cy="2551200"/>
          </a:xfrm>
          <a:prstGeom prst="rect">
            <a:avLst/>
          </a:prstGeom>
          <a:noFill/>
          <a:ln>
            <a:noFill/>
          </a:ln>
        </p:spPr>
        <p:txBody>
          <a:bodyPr spcFirstLastPara="1" wrap="square" lIns="0" tIns="0" rIns="0" bIns="0" anchor="t" anchorCtr="0">
            <a:spAutoFit/>
          </a:bodyPr>
          <a:lstStyle>
            <a:lvl1pPr marL="457200" lvl="0" indent="-406400" algn="l" rtl="0">
              <a:spcBef>
                <a:spcPts val="560"/>
              </a:spcBef>
              <a:spcAft>
                <a:spcPts val="0"/>
              </a:spcAft>
              <a:buClr>
                <a:schemeClr val="lt1"/>
              </a:buClr>
              <a:buSzPts val="2800"/>
              <a:buFont typeface="Times New Roman"/>
              <a:buChar char="•"/>
              <a:defRPr sz="2800" b="0" i="0">
                <a:solidFill>
                  <a:schemeClr val="lt1"/>
                </a:solidFill>
                <a:latin typeface="Times New Roman"/>
                <a:ea typeface="Times New Roman"/>
                <a:cs typeface="Times New Roman"/>
                <a:sym typeface="Times New Roman"/>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217" name="Google Shape;217;p2"/>
          <p:cNvSpPr txBox="1">
            <a:spLocks noGrp="1"/>
          </p:cNvSpPr>
          <p:nvPr>
            <p:ph type="ftr" idx="11"/>
          </p:nvPr>
        </p:nvSpPr>
        <p:spPr>
          <a:xfrm>
            <a:off x="3108325" y="6378575"/>
            <a:ext cx="2927400" cy="342900"/>
          </a:xfrm>
          <a:prstGeom prst="rect">
            <a:avLst/>
          </a:prstGeom>
          <a:noFill/>
          <a:ln>
            <a:noFill/>
          </a:ln>
        </p:spPr>
        <p:txBody>
          <a:bodyPr spcFirstLastPara="1" wrap="square" lIns="0" tIns="0" rIns="0" bIns="0" anchor="t" anchorCtr="0">
            <a:sp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18" name="Google Shape;218;p2"/>
          <p:cNvSpPr txBox="1">
            <a:spLocks noGrp="1"/>
          </p:cNvSpPr>
          <p:nvPr>
            <p:ph type="dt" idx="10"/>
          </p:nvPr>
        </p:nvSpPr>
        <p:spPr>
          <a:xfrm>
            <a:off x="457200" y="6378575"/>
            <a:ext cx="2103300" cy="342900"/>
          </a:xfrm>
          <a:prstGeom prst="rect">
            <a:avLst/>
          </a:prstGeom>
          <a:noFill/>
          <a:ln>
            <a:noFill/>
          </a:ln>
        </p:spPr>
        <p:txBody>
          <a:bodyPr spcFirstLastPara="1" wrap="square" lIns="0" tIns="0" rIns="0" bIns="0" anchor="t" anchorCtr="0">
            <a:spAutoFit/>
          </a:bodyPr>
          <a:lstStyle>
            <a:lvl1pPr lvl="0" algn="l" rtl="0">
              <a:lnSpc>
                <a:spcPct val="100000"/>
              </a:lnSpc>
              <a:spcBef>
                <a:spcPts val="0"/>
              </a:spcBef>
              <a:spcAft>
                <a:spcPts val="0"/>
              </a:spcAft>
              <a:buSzPts val="1400"/>
              <a:buNone/>
              <a:defRPr>
                <a:solidFill>
                  <a:srgbClr val="898989"/>
                </a:solidFill>
                <a:latin typeface="Calibri"/>
                <a:ea typeface="Calibri"/>
                <a:cs typeface="Calibri"/>
                <a:sym typeface="Calibri"/>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19" name="Google Shape;219;p2"/>
          <p:cNvSpPr txBox="1">
            <a:spLocks noGrp="1"/>
          </p:cNvSpPr>
          <p:nvPr>
            <p:ph type="sldNum" idx="12"/>
          </p:nvPr>
        </p:nvSpPr>
        <p:spPr>
          <a:xfrm>
            <a:off x="6583362" y="6378575"/>
            <a:ext cx="2103300" cy="342900"/>
          </a:xfrm>
          <a:prstGeom prst="rect">
            <a:avLst/>
          </a:prstGeom>
          <a:noFill/>
          <a:ln>
            <a:noFill/>
          </a:ln>
        </p:spPr>
        <p:txBody>
          <a:bodyPr spcFirstLastPara="1" wrap="square" lIns="0" tIns="0" rIns="0" bIns="0" anchor="t" anchorCtr="0">
            <a:spAutoFit/>
          </a:bodyPr>
          <a:lstStyle>
            <a:lvl1pPr marL="0" marR="0" lvl="0"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Blank" type="obj">
  <p:cSld name="Blank">
    <p:spTree>
      <p:nvGrpSpPr>
        <p:cNvPr id="1" name="Shape 238"/>
        <p:cNvGrpSpPr/>
        <p:nvPr/>
      </p:nvGrpSpPr>
      <p:grpSpPr>
        <a:xfrm>
          <a:off x="0" y="0"/>
          <a:ext cx="0" cy="0"/>
          <a:chOff x="0" y="0"/>
          <a:chExt cx="0" cy="0"/>
        </a:xfrm>
      </p:grpSpPr>
      <p:sp>
        <p:nvSpPr>
          <p:cNvPr id="239" name="Google Shape;239;p6"/>
          <p:cNvSpPr txBox="1">
            <a:spLocks noGrp="1"/>
          </p:cNvSpPr>
          <p:nvPr>
            <p:ph type="ftr" idx="11"/>
          </p:nvPr>
        </p:nvSpPr>
        <p:spPr>
          <a:xfrm>
            <a:off x="3108325" y="6378575"/>
            <a:ext cx="2927400" cy="342900"/>
          </a:xfrm>
          <a:prstGeom prst="rect">
            <a:avLst/>
          </a:prstGeom>
          <a:noFill/>
          <a:ln>
            <a:noFill/>
          </a:ln>
        </p:spPr>
        <p:txBody>
          <a:bodyPr spcFirstLastPara="1" wrap="square" lIns="0" tIns="0" rIns="0" bIns="0" anchor="t" anchorCtr="0">
            <a:sp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40" name="Google Shape;240;p6"/>
          <p:cNvSpPr txBox="1">
            <a:spLocks noGrp="1"/>
          </p:cNvSpPr>
          <p:nvPr>
            <p:ph type="dt" idx="10"/>
          </p:nvPr>
        </p:nvSpPr>
        <p:spPr>
          <a:xfrm>
            <a:off x="457200" y="6378575"/>
            <a:ext cx="2103300" cy="342900"/>
          </a:xfrm>
          <a:prstGeom prst="rect">
            <a:avLst/>
          </a:prstGeom>
          <a:noFill/>
          <a:ln>
            <a:noFill/>
          </a:ln>
        </p:spPr>
        <p:txBody>
          <a:bodyPr spcFirstLastPara="1" wrap="square" lIns="0" tIns="0" rIns="0" bIns="0" anchor="t" anchorCtr="0">
            <a:spAutoFit/>
          </a:bodyPr>
          <a:lstStyle>
            <a:lvl1pPr lvl="0" algn="l" rtl="0">
              <a:lnSpc>
                <a:spcPct val="100000"/>
              </a:lnSpc>
              <a:spcBef>
                <a:spcPts val="0"/>
              </a:spcBef>
              <a:spcAft>
                <a:spcPts val="0"/>
              </a:spcAft>
              <a:buSzPts val="1400"/>
              <a:buNone/>
              <a:defRPr>
                <a:solidFill>
                  <a:srgbClr val="898989"/>
                </a:solidFill>
                <a:latin typeface="Calibri"/>
                <a:ea typeface="Calibri"/>
                <a:cs typeface="Calibri"/>
                <a:sym typeface="Calibri"/>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41" name="Google Shape;241;p6"/>
          <p:cNvSpPr txBox="1">
            <a:spLocks noGrp="1"/>
          </p:cNvSpPr>
          <p:nvPr>
            <p:ph type="sldNum" idx="12"/>
          </p:nvPr>
        </p:nvSpPr>
        <p:spPr>
          <a:xfrm>
            <a:off x="6583362" y="6378575"/>
            <a:ext cx="2103300" cy="342900"/>
          </a:xfrm>
          <a:prstGeom prst="rect">
            <a:avLst/>
          </a:prstGeom>
          <a:noFill/>
          <a:ln>
            <a:noFill/>
          </a:ln>
        </p:spPr>
        <p:txBody>
          <a:bodyPr spcFirstLastPara="1" wrap="square" lIns="0" tIns="0" rIns="0" bIns="0" anchor="t" anchorCtr="0">
            <a:spAutoFit/>
          </a:bodyPr>
          <a:lstStyle>
            <a:lvl1pPr marL="0" marR="0" lvl="0"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Only" type="obj">
  <p:cSld name="Title Only">
    <p:spTree>
      <p:nvGrpSpPr>
        <p:cNvPr id="1" name="Shape 227"/>
        <p:cNvGrpSpPr/>
        <p:nvPr/>
      </p:nvGrpSpPr>
      <p:grpSpPr>
        <a:xfrm>
          <a:off x="0" y="0"/>
          <a:ext cx="0" cy="0"/>
          <a:chOff x="0" y="0"/>
          <a:chExt cx="0" cy="0"/>
        </a:xfrm>
      </p:grpSpPr>
      <p:sp>
        <p:nvSpPr>
          <p:cNvPr id="228" name="Google Shape;228;p4"/>
          <p:cNvSpPr txBox="1">
            <a:spLocks noGrp="1"/>
          </p:cNvSpPr>
          <p:nvPr>
            <p:ph type="title"/>
          </p:nvPr>
        </p:nvSpPr>
        <p:spPr>
          <a:xfrm>
            <a:off x="954087" y="419100"/>
            <a:ext cx="7235700" cy="1266900"/>
          </a:xfrm>
          <a:prstGeom prst="rect">
            <a:avLst/>
          </a:prstGeom>
          <a:noFill/>
          <a:ln>
            <a:noFill/>
          </a:ln>
        </p:spPr>
        <p:txBody>
          <a:bodyPr spcFirstLastPara="1" wrap="square" lIns="0" tIns="0" rIns="0" bIns="0" anchor="t" anchorCtr="0">
            <a:spAutoFit/>
          </a:bodyPr>
          <a:lstStyle>
            <a:lvl1pPr lvl="0" algn="ctr" rtl="0">
              <a:spcBef>
                <a:spcPts val="0"/>
              </a:spcBef>
              <a:spcAft>
                <a:spcPts val="0"/>
              </a:spcAft>
              <a:buSzPts val="1400"/>
              <a:buNone/>
              <a:defRPr sz="4400" b="0" i="0">
                <a:solidFill>
                  <a:schemeClr val="lt1"/>
                </a:solidFill>
                <a:latin typeface="Times New Roman"/>
                <a:ea typeface="Times New Roman"/>
                <a:cs typeface="Times New Roman"/>
                <a:sym typeface="Times New Roman"/>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29" name="Google Shape;229;p4"/>
          <p:cNvSpPr txBox="1">
            <a:spLocks noGrp="1"/>
          </p:cNvSpPr>
          <p:nvPr>
            <p:ph type="ftr" idx="11"/>
          </p:nvPr>
        </p:nvSpPr>
        <p:spPr>
          <a:xfrm>
            <a:off x="3108325" y="6378575"/>
            <a:ext cx="2927400" cy="342900"/>
          </a:xfrm>
          <a:prstGeom prst="rect">
            <a:avLst/>
          </a:prstGeom>
          <a:noFill/>
          <a:ln>
            <a:noFill/>
          </a:ln>
        </p:spPr>
        <p:txBody>
          <a:bodyPr spcFirstLastPara="1" wrap="square" lIns="0" tIns="0" rIns="0" bIns="0" anchor="t" anchorCtr="0">
            <a:sp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30" name="Google Shape;230;p4"/>
          <p:cNvSpPr txBox="1">
            <a:spLocks noGrp="1"/>
          </p:cNvSpPr>
          <p:nvPr>
            <p:ph type="dt" idx="10"/>
          </p:nvPr>
        </p:nvSpPr>
        <p:spPr>
          <a:xfrm>
            <a:off x="457200" y="6378575"/>
            <a:ext cx="2103300" cy="342900"/>
          </a:xfrm>
          <a:prstGeom prst="rect">
            <a:avLst/>
          </a:prstGeom>
          <a:noFill/>
          <a:ln>
            <a:noFill/>
          </a:ln>
        </p:spPr>
        <p:txBody>
          <a:bodyPr spcFirstLastPara="1" wrap="square" lIns="0" tIns="0" rIns="0" bIns="0" anchor="t" anchorCtr="0">
            <a:spAutoFit/>
          </a:bodyPr>
          <a:lstStyle>
            <a:lvl1pPr lvl="0" algn="l" rtl="0">
              <a:lnSpc>
                <a:spcPct val="100000"/>
              </a:lnSpc>
              <a:spcBef>
                <a:spcPts val="0"/>
              </a:spcBef>
              <a:spcAft>
                <a:spcPts val="0"/>
              </a:spcAft>
              <a:buSzPts val="1400"/>
              <a:buNone/>
              <a:defRPr>
                <a:solidFill>
                  <a:srgbClr val="898989"/>
                </a:solidFill>
                <a:latin typeface="Calibri"/>
                <a:ea typeface="Calibri"/>
                <a:cs typeface="Calibri"/>
                <a:sym typeface="Calibri"/>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31" name="Google Shape;231;p4"/>
          <p:cNvSpPr txBox="1">
            <a:spLocks noGrp="1"/>
          </p:cNvSpPr>
          <p:nvPr>
            <p:ph type="sldNum" idx="12"/>
          </p:nvPr>
        </p:nvSpPr>
        <p:spPr>
          <a:xfrm>
            <a:off x="6583362" y="6378575"/>
            <a:ext cx="2103300" cy="342900"/>
          </a:xfrm>
          <a:prstGeom prst="rect">
            <a:avLst/>
          </a:prstGeom>
          <a:noFill/>
          <a:ln>
            <a:noFill/>
          </a:ln>
        </p:spPr>
        <p:txBody>
          <a:bodyPr spcFirstLastPara="1" wrap="square" lIns="0" tIns="0" rIns="0" bIns="0" anchor="t" anchorCtr="0">
            <a:spAutoFit/>
          </a:bodyPr>
          <a:lstStyle>
            <a:lvl1pPr marL="0" marR="0" lvl="0"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Blank" type="obj">
  <p:cSld name="OBJECT">
    <p:spTree>
      <p:nvGrpSpPr>
        <p:cNvPr id="1" name="Shape 238"/>
        <p:cNvGrpSpPr/>
        <p:nvPr/>
      </p:nvGrpSpPr>
      <p:grpSpPr>
        <a:xfrm>
          <a:off x="0" y="0"/>
          <a:ext cx="0" cy="0"/>
          <a:chOff x="0" y="0"/>
          <a:chExt cx="0" cy="0"/>
        </a:xfrm>
      </p:grpSpPr>
      <p:sp>
        <p:nvSpPr>
          <p:cNvPr id="239" name="Google Shape;239;p6"/>
          <p:cNvSpPr txBox="1">
            <a:spLocks noGrp="1"/>
          </p:cNvSpPr>
          <p:nvPr>
            <p:ph type="ftr" idx="11"/>
          </p:nvPr>
        </p:nvSpPr>
        <p:spPr>
          <a:xfrm>
            <a:off x="3108325" y="6378575"/>
            <a:ext cx="2927400" cy="342900"/>
          </a:xfrm>
          <a:prstGeom prst="rect">
            <a:avLst/>
          </a:prstGeom>
          <a:noFill/>
          <a:ln>
            <a:noFill/>
          </a:ln>
        </p:spPr>
        <p:txBody>
          <a:bodyPr spcFirstLastPara="1" wrap="square" lIns="0" tIns="0" rIns="0" bIns="0" anchor="t" anchorCtr="0">
            <a:sp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40" name="Google Shape;240;p6"/>
          <p:cNvSpPr txBox="1">
            <a:spLocks noGrp="1"/>
          </p:cNvSpPr>
          <p:nvPr>
            <p:ph type="dt" idx="10"/>
          </p:nvPr>
        </p:nvSpPr>
        <p:spPr>
          <a:xfrm>
            <a:off x="457200" y="6378575"/>
            <a:ext cx="2103300" cy="342900"/>
          </a:xfrm>
          <a:prstGeom prst="rect">
            <a:avLst/>
          </a:prstGeom>
          <a:noFill/>
          <a:ln>
            <a:noFill/>
          </a:ln>
        </p:spPr>
        <p:txBody>
          <a:bodyPr spcFirstLastPara="1" wrap="square" lIns="0" tIns="0" rIns="0" bIns="0" anchor="t" anchorCtr="0">
            <a:spAutoFit/>
          </a:bodyPr>
          <a:lstStyle>
            <a:lvl1pPr lvl="0" algn="l" rtl="0">
              <a:lnSpc>
                <a:spcPct val="100000"/>
              </a:lnSpc>
              <a:spcBef>
                <a:spcPts val="0"/>
              </a:spcBef>
              <a:spcAft>
                <a:spcPts val="0"/>
              </a:spcAft>
              <a:buSzPts val="1400"/>
              <a:buNone/>
              <a:defRPr>
                <a:solidFill>
                  <a:srgbClr val="898989"/>
                </a:solidFill>
                <a:latin typeface="Calibri"/>
                <a:ea typeface="Calibri"/>
                <a:cs typeface="Calibri"/>
                <a:sym typeface="Calibri"/>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241" name="Google Shape;241;p6"/>
          <p:cNvSpPr txBox="1">
            <a:spLocks noGrp="1"/>
          </p:cNvSpPr>
          <p:nvPr>
            <p:ph type="sldNum" idx="12"/>
          </p:nvPr>
        </p:nvSpPr>
        <p:spPr>
          <a:xfrm>
            <a:off x="6583362" y="6378575"/>
            <a:ext cx="2103300" cy="342900"/>
          </a:xfrm>
          <a:prstGeom prst="rect">
            <a:avLst/>
          </a:prstGeom>
          <a:noFill/>
          <a:ln>
            <a:noFill/>
          </a:ln>
        </p:spPr>
        <p:txBody>
          <a:bodyPr spcFirstLastPara="1" wrap="square" lIns="0" tIns="0" rIns="0" bIns="0" anchor="t" anchorCtr="0">
            <a:spAutoFit/>
          </a:bodyPr>
          <a:lstStyle>
            <a:lvl1pPr marL="0" marR="0" lvl="0"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8488C4"/>
            </a:gs>
            <a:gs pos="52999">
              <a:srgbClr val="D4DEFF"/>
            </a:gs>
            <a:gs pos="83000">
              <a:srgbClr val="D4DEFF"/>
            </a:gs>
            <a:gs pos="100000">
              <a:srgbClr val="96AB94"/>
            </a:gs>
          </a:gsLst>
          <a:lin ang="5400012" scaled="0"/>
        </a:gradFill>
        <a:effectLst/>
      </p:bgPr>
    </p:bg>
    <p:spTree>
      <p:nvGrpSpPr>
        <p:cNvPr id="1" name="Shape 208"/>
        <p:cNvGrpSpPr/>
        <p:nvPr/>
      </p:nvGrpSpPr>
      <p:grpSpPr>
        <a:xfrm>
          <a:off x="0" y="0"/>
          <a:ext cx="0" cy="0"/>
          <a:chOff x="0" y="0"/>
          <a:chExt cx="0" cy="0"/>
        </a:xfrm>
      </p:grpSpPr>
      <p:sp>
        <p:nvSpPr>
          <p:cNvPr id="209" name="Google Shape;209;p1"/>
          <p:cNvSpPr txBox="1">
            <a:spLocks noGrp="1"/>
          </p:cNvSpPr>
          <p:nvPr>
            <p:ph type="title"/>
          </p:nvPr>
        </p:nvSpPr>
        <p:spPr>
          <a:xfrm>
            <a:off x="954087" y="419100"/>
            <a:ext cx="7235700" cy="1266900"/>
          </a:xfrm>
          <a:prstGeom prst="rect">
            <a:avLst/>
          </a:prstGeom>
          <a:noFill/>
          <a:ln>
            <a:noFill/>
          </a:ln>
        </p:spPr>
        <p:txBody>
          <a:bodyPr spcFirstLastPara="1" wrap="square" lIns="0" tIns="0" rIns="0" bIns="0" anchor="t" anchorCtr="0">
            <a:spAutoFit/>
          </a:bodyPr>
          <a:lstStyle>
            <a:lvl1pPr marR="0" lvl="0" algn="ctr" rtl="0">
              <a:spcBef>
                <a:spcPts val="0"/>
              </a:spcBef>
              <a:spcAft>
                <a:spcPts val="0"/>
              </a:spcAft>
              <a:buSzPts val="1400"/>
              <a:buNone/>
              <a:defRPr sz="4400" b="0" i="0" u="none" strike="noStrike" cap="none">
                <a:solidFill>
                  <a:schemeClr val="dk2"/>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2"/>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2"/>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2"/>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2"/>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2"/>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2"/>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2"/>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2"/>
                </a:solidFill>
                <a:latin typeface="Calibri"/>
                <a:ea typeface="Calibri"/>
                <a:cs typeface="Calibri"/>
                <a:sym typeface="Calibri"/>
              </a:defRPr>
            </a:lvl9pPr>
          </a:lstStyle>
          <a:p>
            <a:endParaRPr/>
          </a:p>
        </p:txBody>
      </p:sp>
      <p:sp>
        <p:nvSpPr>
          <p:cNvPr id="210" name="Google Shape;210;p1"/>
          <p:cNvSpPr txBox="1">
            <a:spLocks noGrp="1"/>
          </p:cNvSpPr>
          <p:nvPr>
            <p:ph type="body" idx="1"/>
          </p:nvPr>
        </p:nvSpPr>
        <p:spPr>
          <a:xfrm>
            <a:off x="808037" y="1824037"/>
            <a:ext cx="7527900" cy="2551200"/>
          </a:xfrm>
          <a:prstGeom prst="rect">
            <a:avLst/>
          </a:prstGeom>
          <a:noFill/>
          <a:ln>
            <a:noFill/>
          </a:ln>
        </p:spPr>
        <p:txBody>
          <a:bodyPr spcFirstLastPara="1" wrap="square" lIns="0" tIns="0" rIns="0" bIns="0" anchor="t" anchorCtr="0">
            <a:spAutoFit/>
          </a:bodyPr>
          <a:lstStyle>
            <a:lvl1pPr marL="457200" marR="0" lvl="0" indent="-431800" algn="l" rtl="0">
              <a:spcBef>
                <a:spcPts val="640"/>
              </a:spcBef>
              <a:spcAft>
                <a:spcPts val="0"/>
              </a:spcAft>
              <a:buClr>
                <a:schemeClr val="dk1"/>
              </a:buClr>
              <a:buSzPts val="3200"/>
              <a:buFont typeface="Calibri"/>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Calibri"/>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Calibri"/>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Calibri"/>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Calibri"/>
              <a:buChar char="»"/>
              <a:defRPr sz="20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211" name="Google Shape;211;p1"/>
          <p:cNvSpPr txBox="1">
            <a:spLocks noGrp="1"/>
          </p:cNvSpPr>
          <p:nvPr>
            <p:ph type="ftr" idx="11"/>
          </p:nvPr>
        </p:nvSpPr>
        <p:spPr>
          <a:xfrm>
            <a:off x="3108325" y="6378575"/>
            <a:ext cx="2927400" cy="342900"/>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12" name="Google Shape;212;p1"/>
          <p:cNvSpPr txBox="1">
            <a:spLocks noGrp="1"/>
          </p:cNvSpPr>
          <p:nvPr>
            <p:ph type="dt" idx="10"/>
          </p:nvPr>
        </p:nvSpPr>
        <p:spPr>
          <a:xfrm>
            <a:off x="457200" y="6378575"/>
            <a:ext cx="2103300" cy="342900"/>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SzPts val="1400"/>
              <a:buNone/>
              <a:defRPr sz="1800" b="0" i="0" u="none" strike="noStrike" cap="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13" name="Google Shape;213;p1"/>
          <p:cNvSpPr txBox="1">
            <a:spLocks noGrp="1"/>
          </p:cNvSpPr>
          <p:nvPr>
            <p:ph type="sldNum" idx="12"/>
          </p:nvPr>
        </p:nvSpPr>
        <p:spPr>
          <a:xfrm>
            <a:off x="6583362" y="6378575"/>
            <a:ext cx="2103300" cy="342900"/>
          </a:xfrm>
          <a:prstGeom prst="rect">
            <a:avLst/>
          </a:prstGeom>
          <a:noFill/>
          <a:ln>
            <a:noFill/>
          </a:ln>
        </p:spPr>
        <p:txBody>
          <a:bodyPr spcFirstLastPara="1" wrap="square" lIns="0" tIns="0" rIns="0" bIns="0" anchor="t" anchorCtr="0">
            <a:spAutoFit/>
          </a:bodyPr>
          <a:lstStyle>
            <a:lvl1pPr marL="0" marR="0" lvl="0"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56" r:id="rId2"/>
    <p:sldLayoutId id="2147483657"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a:gsLst>
            <a:gs pos="0">
              <a:srgbClr val="8488C4"/>
            </a:gs>
            <a:gs pos="52999">
              <a:srgbClr val="D4DEFF"/>
            </a:gs>
            <a:gs pos="83000">
              <a:srgbClr val="D4DEFF"/>
            </a:gs>
            <a:gs pos="100000">
              <a:srgbClr val="96AB94"/>
            </a:gs>
          </a:gsLst>
          <a:lin ang="5400012" scaled="0"/>
        </a:gradFill>
        <a:effectLst/>
      </p:bgPr>
    </p:bg>
    <p:spTree>
      <p:nvGrpSpPr>
        <p:cNvPr id="1" name="Shape 232"/>
        <p:cNvGrpSpPr/>
        <p:nvPr/>
      </p:nvGrpSpPr>
      <p:grpSpPr>
        <a:xfrm>
          <a:off x="0" y="0"/>
          <a:ext cx="0" cy="0"/>
          <a:chOff x="0" y="0"/>
          <a:chExt cx="0" cy="0"/>
        </a:xfrm>
      </p:grpSpPr>
      <p:sp>
        <p:nvSpPr>
          <p:cNvPr id="233" name="Google Shape;233;p5"/>
          <p:cNvSpPr txBox="1">
            <a:spLocks noGrp="1"/>
          </p:cNvSpPr>
          <p:nvPr>
            <p:ph type="title"/>
          </p:nvPr>
        </p:nvSpPr>
        <p:spPr>
          <a:xfrm>
            <a:off x="954087" y="419100"/>
            <a:ext cx="7235700" cy="1266900"/>
          </a:xfrm>
          <a:prstGeom prst="rect">
            <a:avLst/>
          </a:prstGeom>
          <a:noFill/>
          <a:ln>
            <a:noFill/>
          </a:ln>
        </p:spPr>
        <p:txBody>
          <a:bodyPr spcFirstLastPara="1" wrap="square" lIns="0" tIns="0" rIns="0" bIns="0" anchor="t" anchorCtr="0">
            <a:spAutoFit/>
          </a:bodyPr>
          <a:lstStyle>
            <a:lvl1pPr marR="0" lvl="0" algn="ctr" rtl="0">
              <a:spcBef>
                <a:spcPts val="0"/>
              </a:spcBef>
              <a:spcAft>
                <a:spcPts val="0"/>
              </a:spcAft>
              <a:buSzPts val="1400"/>
              <a:buNone/>
              <a:defRPr sz="4400" b="0" i="0" u="none" strike="noStrike" cap="none">
                <a:solidFill>
                  <a:schemeClr val="dk2"/>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2"/>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2"/>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2"/>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2"/>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2"/>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2"/>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2"/>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2"/>
                </a:solidFill>
                <a:latin typeface="Calibri"/>
                <a:ea typeface="Calibri"/>
                <a:cs typeface="Calibri"/>
                <a:sym typeface="Calibri"/>
              </a:defRPr>
            </a:lvl9pPr>
          </a:lstStyle>
          <a:p>
            <a:endParaRPr/>
          </a:p>
        </p:txBody>
      </p:sp>
      <p:sp>
        <p:nvSpPr>
          <p:cNvPr id="234" name="Google Shape;234;p5"/>
          <p:cNvSpPr txBox="1">
            <a:spLocks noGrp="1"/>
          </p:cNvSpPr>
          <p:nvPr>
            <p:ph type="body" idx="1"/>
          </p:nvPr>
        </p:nvSpPr>
        <p:spPr>
          <a:xfrm>
            <a:off x="808037" y="1824037"/>
            <a:ext cx="7527900" cy="2551200"/>
          </a:xfrm>
          <a:prstGeom prst="rect">
            <a:avLst/>
          </a:prstGeom>
          <a:noFill/>
          <a:ln>
            <a:noFill/>
          </a:ln>
        </p:spPr>
        <p:txBody>
          <a:bodyPr spcFirstLastPara="1" wrap="square" lIns="0" tIns="0" rIns="0" bIns="0" anchor="t" anchorCtr="0">
            <a:spAutoFit/>
          </a:bodyPr>
          <a:lstStyle>
            <a:lvl1pPr marL="457200" marR="0" lvl="0" indent="-431800" algn="l" rtl="0">
              <a:spcBef>
                <a:spcPts val="640"/>
              </a:spcBef>
              <a:spcAft>
                <a:spcPts val="0"/>
              </a:spcAft>
              <a:buClr>
                <a:schemeClr val="dk1"/>
              </a:buClr>
              <a:buSzPts val="3200"/>
              <a:buFont typeface="Calibri"/>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Calibri"/>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Calibri"/>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Calibri"/>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Calibri"/>
              <a:buChar char="»"/>
              <a:defRPr sz="20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235" name="Google Shape;235;p5"/>
          <p:cNvSpPr txBox="1">
            <a:spLocks noGrp="1"/>
          </p:cNvSpPr>
          <p:nvPr>
            <p:ph type="ftr" idx="11"/>
          </p:nvPr>
        </p:nvSpPr>
        <p:spPr>
          <a:xfrm>
            <a:off x="3108325" y="6378575"/>
            <a:ext cx="2927400" cy="342900"/>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SzPts val="1400"/>
              <a:buNone/>
              <a:defRPr sz="1800" b="0" i="0" u="none">
                <a:solidFill>
                  <a:schemeClr val="dk1"/>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36" name="Google Shape;236;p5"/>
          <p:cNvSpPr txBox="1">
            <a:spLocks noGrp="1"/>
          </p:cNvSpPr>
          <p:nvPr>
            <p:ph type="dt" idx="10"/>
          </p:nvPr>
        </p:nvSpPr>
        <p:spPr>
          <a:xfrm>
            <a:off x="457200" y="6378575"/>
            <a:ext cx="2103300" cy="342900"/>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SzPts val="1400"/>
              <a:buNone/>
              <a:defRPr sz="18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37" name="Google Shape;237;p5"/>
          <p:cNvSpPr txBox="1">
            <a:spLocks noGrp="1"/>
          </p:cNvSpPr>
          <p:nvPr>
            <p:ph type="sldNum" idx="12"/>
          </p:nvPr>
        </p:nvSpPr>
        <p:spPr>
          <a:xfrm>
            <a:off x="6583362" y="6378575"/>
            <a:ext cx="2103300" cy="342900"/>
          </a:xfrm>
          <a:prstGeom prst="rect">
            <a:avLst/>
          </a:prstGeom>
          <a:noFill/>
          <a:ln>
            <a:noFill/>
          </a:ln>
        </p:spPr>
        <p:txBody>
          <a:bodyPr spcFirstLastPara="1" wrap="square" lIns="0" tIns="0" rIns="0" bIns="0" anchor="t" anchorCtr="0">
            <a:spAutoFit/>
          </a:bodyPr>
          <a:lstStyle>
            <a:lvl1pPr marL="0" marR="0" lvl="0"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5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Economies_of_scale" TargetMode="Externa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 name="AutoShape 2" descr="Product Life Cycle Explained: Stage and Example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28" name="AutoShape 4" descr="Product Life Cycle Explained: Stage and Example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0" name="AutoShape 6" descr="Product Life Cycle Explained: Stage and Example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6" name="Rectangle 5"/>
          <p:cNvSpPr/>
          <p:nvPr/>
        </p:nvSpPr>
        <p:spPr>
          <a:xfrm>
            <a:off x="0" y="0"/>
            <a:ext cx="9144000" cy="7171194"/>
          </a:xfrm>
          <a:prstGeom prst="rect">
            <a:avLst/>
          </a:prstGeom>
        </p:spPr>
        <p:txBody>
          <a:bodyPr wrap="square">
            <a:spAutoFit/>
          </a:bodyPr>
          <a:lstStyle/>
          <a:p>
            <a:r>
              <a:rPr lang="en-US" sz="3600" dirty="0" smtClean="0">
                <a:solidFill>
                  <a:srgbClr val="FF0000"/>
                </a:solidFill>
              </a:rPr>
              <a:t>Product life cycle (PLC): </a:t>
            </a:r>
            <a:r>
              <a:rPr lang="en-US" sz="3600" dirty="0" smtClean="0">
                <a:solidFill>
                  <a:schemeClr val="tx1"/>
                </a:solidFill>
              </a:rPr>
              <a:t>T</a:t>
            </a:r>
            <a:r>
              <a:rPr lang="en-US" sz="3600" dirty="0" smtClean="0"/>
              <a:t>he life of a product in the market with respect to business/commercial costs and sales measures (On </a:t>
            </a:r>
            <a:r>
              <a:rPr lang="en-US" sz="3600" dirty="0" smtClean="0">
                <a:solidFill>
                  <a:srgbClr val="FF0000"/>
                </a:solidFill>
              </a:rPr>
              <a:t>Time and Sales Scales</a:t>
            </a:r>
            <a:r>
              <a:rPr lang="en-US" sz="3600" dirty="0" smtClean="0"/>
              <a:t>)</a:t>
            </a:r>
          </a:p>
          <a:p>
            <a:pPr>
              <a:buFont typeface="Arial" pitchFamily="34" charset="0"/>
              <a:buChar char="•"/>
            </a:pPr>
            <a:r>
              <a:rPr lang="en-US" sz="3600" dirty="0" smtClean="0"/>
              <a:t>Products have a limited life and thus every product has a life cycle</a:t>
            </a:r>
          </a:p>
          <a:p>
            <a:pPr>
              <a:buFont typeface="Arial" pitchFamily="34" charset="0"/>
              <a:buChar char="•"/>
            </a:pPr>
            <a:r>
              <a:rPr lang="en-US" sz="3600" dirty="0" smtClean="0"/>
              <a:t>Product sales pass through distinct stages, each posing different challenges, opportunities, and problems to the seller</a:t>
            </a:r>
          </a:p>
          <a:p>
            <a:pPr>
              <a:buFont typeface="Arial" pitchFamily="34" charset="0"/>
              <a:buChar char="•"/>
            </a:pPr>
            <a:r>
              <a:rPr lang="en-US" sz="3600" dirty="0" smtClean="0"/>
              <a:t>Products require different marketing, financial, manufacturing, purchasing, and HR strategies at each life cycle stage</a:t>
            </a:r>
          </a:p>
          <a:p>
            <a:endParaRPr lang="en-US" dirty="0" smtClean="0"/>
          </a:p>
          <a:p>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087" y="419100"/>
            <a:ext cx="7235700" cy="677108"/>
          </a:xfrm>
        </p:spPr>
        <p:txBody>
          <a:bodyPr/>
          <a:lstStyle/>
          <a:p>
            <a:r>
              <a:rPr lang="en-US" dirty="0" smtClean="0"/>
              <a:t>Boston Consulting Group, USA</a:t>
            </a:r>
            <a:endParaRPr lang="en-US" dirty="0"/>
          </a:p>
        </p:txBody>
      </p:sp>
      <p:sp>
        <p:nvSpPr>
          <p:cNvPr id="3" name="Text Placeholder 2"/>
          <p:cNvSpPr>
            <a:spLocks noGrp="1"/>
          </p:cNvSpPr>
          <p:nvPr>
            <p:ph type="body" idx="1"/>
          </p:nvPr>
        </p:nvSpPr>
        <p:spPr>
          <a:xfrm>
            <a:off x="242888" y="1128712"/>
            <a:ext cx="8672511" cy="6771084"/>
          </a:xfrm>
        </p:spPr>
        <p:txBody>
          <a:bodyPr/>
          <a:lstStyle/>
          <a:p>
            <a:r>
              <a:rPr lang="en-US" sz="3600" dirty="0" smtClean="0">
                <a:solidFill>
                  <a:schemeClr val="tx1"/>
                </a:solidFill>
              </a:rPr>
              <a:t>2*2 Matrix</a:t>
            </a:r>
          </a:p>
          <a:p>
            <a:r>
              <a:rPr lang="en-US" sz="3600" dirty="0" smtClean="0">
                <a:solidFill>
                  <a:schemeClr val="tx1"/>
                </a:solidFill>
              </a:rPr>
              <a:t>Provides a Graphic representation for an Organization</a:t>
            </a:r>
          </a:p>
          <a:p>
            <a:r>
              <a:rPr lang="en-US" sz="3600" dirty="0" smtClean="0">
                <a:solidFill>
                  <a:schemeClr val="tx1"/>
                </a:solidFill>
              </a:rPr>
              <a:t>Corporate Portfolio Analysis and Business Classification  : </a:t>
            </a:r>
            <a:r>
              <a:rPr lang="en-US" sz="3600" dirty="0" smtClean="0">
                <a:solidFill>
                  <a:srgbClr val="FF0000"/>
                </a:solidFill>
              </a:rPr>
              <a:t>Related Market Share and Industry Growth Rate </a:t>
            </a:r>
          </a:p>
          <a:p>
            <a:r>
              <a:rPr lang="en-US" sz="3600" dirty="0" smtClean="0">
                <a:solidFill>
                  <a:schemeClr val="tx1"/>
                </a:solidFill>
              </a:rPr>
              <a:t>Comparative Analysis of Business Potential and Evaluation of Environment</a:t>
            </a:r>
          </a:p>
          <a:p>
            <a:endParaRPr lang="en-US" dirty="0" smtClean="0">
              <a:solidFill>
                <a:schemeClr val="tx1"/>
              </a:solidFill>
            </a:endParaRPr>
          </a:p>
          <a:p>
            <a:endParaRPr lang="en-US" dirty="0" smtClean="0">
              <a:solidFill>
                <a:schemeClr val="tx1"/>
              </a:solidFill>
            </a:endParaRPr>
          </a:p>
          <a:p>
            <a:r>
              <a:rPr lang="en-US" dirty="0" smtClean="0">
                <a:solidFill>
                  <a:schemeClr val="tx1"/>
                </a:solidFill>
              </a:rPr>
              <a:t> </a:t>
            </a:r>
          </a:p>
          <a:p>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87158D99-4B17-B1EE-9B64-F20A6E73BBE8}"/>
              </a:ext>
            </a:extLst>
          </p:cNvPr>
          <p:cNvSpPr txBox="1"/>
          <p:nvPr/>
        </p:nvSpPr>
        <p:spPr>
          <a:xfrm>
            <a:off x="412955" y="471948"/>
            <a:ext cx="8465574" cy="3267561"/>
          </a:xfrm>
          <a:prstGeom prst="rect">
            <a:avLst/>
          </a:prstGeom>
          <a:noFill/>
        </p:spPr>
        <p:txBody>
          <a:bodyPr wrap="square" rtlCol="0">
            <a:spAutoFit/>
          </a:bodyPr>
          <a:lstStyle/>
          <a:p>
            <a:pPr algn="just">
              <a:spcBef>
                <a:spcPts val="1500"/>
              </a:spcBef>
              <a:spcAft>
                <a:spcPts val="750"/>
              </a:spcAft>
            </a:pPr>
            <a:r>
              <a:rPr lang="en-IN" sz="2800" b="0" i="0" dirty="0">
                <a:solidFill>
                  <a:srgbClr val="001D35"/>
                </a:solidFill>
                <a:effectLst/>
                <a:latin typeface="Google Sans"/>
              </a:rPr>
              <a:t>How to use the BCG matrix</a:t>
            </a:r>
          </a:p>
          <a:p>
            <a:pPr algn="just" fontAlgn="ctr">
              <a:spcBef>
                <a:spcPts val="750"/>
              </a:spcBef>
              <a:spcAft>
                <a:spcPts val="1500"/>
              </a:spcAft>
            </a:pPr>
            <a:r>
              <a:rPr lang="en-IN" sz="2800" b="0" i="0" dirty="0">
                <a:solidFill>
                  <a:srgbClr val="001D35"/>
                </a:solidFill>
                <a:effectLst/>
                <a:latin typeface="Google Sans"/>
              </a:rPr>
              <a:t>The BCG matrix is a two-by-two grid that categorizes items as stars, </a:t>
            </a:r>
            <a:r>
              <a:rPr lang="en-IN" sz="2800" b="0" i="0" dirty="0" smtClean="0">
                <a:solidFill>
                  <a:srgbClr val="001D35"/>
                </a:solidFill>
                <a:effectLst/>
                <a:latin typeface="Google Sans"/>
              </a:rPr>
              <a:t>puzzles(Question Mark), </a:t>
            </a:r>
            <a:r>
              <a:rPr lang="en-IN" sz="2800" b="0" i="0" dirty="0">
                <a:solidFill>
                  <a:srgbClr val="001D35"/>
                </a:solidFill>
                <a:effectLst/>
                <a:latin typeface="Google Sans"/>
              </a:rPr>
              <a:t>cash cows, or dogs. It's a strategy for assessing goods based on growth and relative market share. </a:t>
            </a:r>
          </a:p>
          <a:p>
            <a:pPr algn="just">
              <a:spcBef>
                <a:spcPts val="1500"/>
              </a:spcBef>
              <a:spcAft>
                <a:spcPts val="750"/>
              </a:spcAft>
            </a:pPr>
            <a:r>
              <a:rPr lang="en-IN" sz="2800" b="0" i="0" dirty="0">
                <a:solidFill>
                  <a:srgbClr val="001D35"/>
                </a:solidFill>
                <a:effectLst/>
                <a:latin typeface="Google Sans"/>
              </a:rPr>
              <a:t> </a:t>
            </a:r>
          </a:p>
        </p:txBody>
      </p:sp>
      <p:pic>
        <p:nvPicPr>
          <p:cNvPr id="3" name="Google Shape;288;p12" descr="BCG-Matrix-_-Boston-Matrix-1.png"/>
          <p:cNvPicPr preferRelativeResize="0"/>
          <p:nvPr/>
        </p:nvPicPr>
        <p:blipFill rotWithShape="1">
          <a:blip r:embed="rId2">
            <a:alphaModFix/>
          </a:blip>
          <a:srcRect/>
          <a:stretch/>
        </p:blipFill>
        <p:spPr>
          <a:xfrm>
            <a:off x="2343150" y="3300413"/>
            <a:ext cx="3471863" cy="3214688"/>
          </a:xfrm>
          <a:prstGeom prst="rect">
            <a:avLst/>
          </a:prstGeom>
          <a:noFill/>
          <a:ln>
            <a:noFill/>
          </a:ln>
        </p:spPr>
      </p:pic>
    </p:spTree>
    <p:extLst>
      <p:ext uri="{BB962C8B-B14F-4D97-AF65-F5344CB8AC3E}">
        <p14:creationId xmlns:p14="http://schemas.microsoft.com/office/powerpoint/2010/main" xmlns="" val="161186559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xmlns="" id="{83B5FEA4-BE6E-2424-CB95-428F58BF3232}"/>
              </a:ext>
            </a:extLst>
          </p:cNvPr>
          <p:cNvSpPr txBox="1"/>
          <p:nvPr/>
        </p:nvSpPr>
        <p:spPr>
          <a:xfrm>
            <a:off x="501445" y="589935"/>
            <a:ext cx="8141110" cy="6001643"/>
          </a:xfrm>
          <a:prstGeom prst="rect">
            <a:avLst/>
          </a:prstGeom>
          <a:noFill/>
        </p:spPr>
        <p:txBody>
          <a:bodyPr wrap="square" rtlCol="0">
            <a:spAutoFit/>
          </a:bodyPr>
          <a:lstStyle/>
          <a:p>
            <a:pPr algn="just"/>
            <a:r>
              <a:rPr lang="en-IN" sz="3200" b="1" dirty="0"/>
              <a:t>Stars </a:t>
            </a:r>
            <a:r>
              <a:rPr lang="en-IN" sz="3200" b="1" dirty="0" smtClean="0"/>
              <a:t>Represent Large Market Share in Fast Growing Industry </a:t>
            </a:r>
          </a:p>
          <a:p>
            <a:pPr algn="just"/>
            <a:r>
              <a:rPr lang="en-IN" sz="3200" b="1" dirty="0" smtClean="0"/>
              <a:t>As market </a:t>
            </a:r>
            <a:r>
              <a:rPr lang="en-IN" sz="3200" b="1" dirty="0"/>
              <a:t>leaders that require significant investment to maintain their market share and competitive advantage.</a:t>
            </a:r>
          </a:p>
          <a:p>
            <a:pPr algn="just"/>
            <a:r>
              <a:rPr lang="en-IN" sz="3200" b="1" dirty="0"/>
              <a:t>Stars generate large cash flows, but also consume a lot of cash.</a:t>
            </a:r>
          </a:p>
          <a:p>
            <a:pPr algn="just"/>
            <a:r>
              <a:rPr lang="en-IN" sz="3200" b="1" dirty="0"/>
              <a:t>As the market matures, stars can become cash cows.</a:t>
            </a:r>
          </a:p>
          <a:p>
            <a:pPr algn="just"/>
            <a:r>
              <a:rPr lang="en-IN" sz="3200" b="1" dirty="0"/>
              <a:t>Stars are a company's most valuable products and are top-of-mind in a firm's product portfolio.</a:t>
            </a:r>
          </a:p>
        </p:txBody>
      </p:sp>
    </p:spTree>
    <p:extLst>
      <p:ext uri="{BB962C8B-B14F-4D97-AF65-F5344CB8AC3E}">
        <p14:creationId xmlns:p14="http://schemas.microsoft.com/office/powerpoint/2010/main" xmlns="" val="43308399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EC11FEDA-021B-72AB-5766-27815C16F58F}"/>
              </a:ext>
            </a:extLst>
          </p:cNvPr>
          <p:cNvSpPr txBox="1"/>
          <p:nvPr/>
        </p:nvSpPr>
        <p:spPr>
          <a:xfrm>
            <a:off x="309716" y="471948"/>
            <a:ext cx="8613058" cy="6001643"/>
          </a:xfrm>
          <a:prstGeom prst="rect">
            <a:avLst/>
          </a:prstGeom>
          <a:noFill/>
        </p:spPr>
        <p:txBody>
          <a:bodyPr wrap="square" rtlCol="0">
            <a:spAutoFit/>
          </a:bodyPr>
          <a:lstStyle/>
          <a:p>
            <a:pPr algn="just"/>
            <a:r>
              <a:rPr lang="en-IN" sz="3200" b="1" dirty="0"/>
              <a:t>Stars: Products with high market growth and a high market share. </a:t>
            </a:r>
          </a:p>
          <a:p>
            <a:pPr algn="just"/>
            <a:endParaRPr lang="en-IN" sz="3200" b="1" dirty="0"/>
          </a:p>
          <a:p>
            <a:pPr algn="just"/>
            <a:r>
              <a:rPr lang="en-IN" sz="3200" b="1" dirty="0"/>
              <a:t>Dogs: Products with low market growth and a low market share. </a:t>
            </a:r>
          </a:p>
          <a:p>
            <a:pPr algn="just"/>
            <a:endParaRPr lang="en-IN" sz="3200" b="1" dirty="0"/>
          </a:p>
          <a:p>
            <a:pPr algn="just"/>
            <a:r>
              <a:rPr lang="en-IN" sz="3200" b="1" dirty="0"/>
              <a:t>Cash cows: Products with low market growth but a high market share</a:t>
            </a:r>
            <a:r>
              <a:rPr lang="en-IN" sz="3200" dirty="0"/>
              <a:t>.</a:t>
            </a:r>
          </a:p>
          <a:p>
            <a:pPr algn="just"/>
            <a:endParaRPr lang="en-IN" sz="3200" dirty="0"/>
          </a:p>
          <a:p>
            <a:pPr algn="just"/>
            <a:r>
              <a:rPr lang="en-IN" sz="3200" b="1" dirty="0"/>
              <a:t>Question mark : Symbolizes a product with a low market share in a high-growth market. </a:t>
            </a:r>
          </a:p>
        </p:txBody>
      </p:sp>
    </p:spTree>
    <p:extLst>
      <p:ext uri="{BB962C8B-B14F-4D97-AF65-F5344CB8AC3E}">
        <p14:creationId xmlns:p14="http://schemas.microsoft.com/office/powerpoint/2010/main" xmlns="" val="261490367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grpSp>
        <p:nvGrpSpPr>
          <p:cNvPr id="2" name="Google Shape;293;p13"/>
          <p:cNvGrpSpPr/>
          <p:nvPr/>
        </p:nvGrpSpPr>
        <p:grpSpPr>
          <a:xfrm>
            <a:off x="0" y="6334193"/>
            <a:ext cx="9144000" cy="523626"/>
            <a:chOff x="0" y="6333744"/>
            <a:chExt cx="9144000" cy="524255"/>
          </a:xfrm>
        </p:grpSpPr>
        <p:sp>
          <p:nvSpPr>
            <p:cNvPr id="294" name="Google Shape;294;p13"/>
            <p:cNvSpPr/>
            <p:nvPr/>
          </p:nvSpPr>
          <p:spPr>
            <a:xfrm>
              <a:off x="0" y="6400799"/>
              <a:ext cx="9144000" cy="457200"/>
            </a:xfrm>
            <a:custGeom>
              <a:avLst/>
              <a:gdLst/>
              <a:ahLst/>
              <a:cxnLst/>
              <a:rect l="l" t="t" r="r" b="b"/>
              <a:pathLst>
                <a:path w="9144000" h="457200" extrusionOk="0">
                  <a:moveTo>
                    <a:pt x="9144000" y="0"/>
                  </a:moveTo>
                  <a:lnTo>
                    <a:pt x="0" y="0"/>
                  </a:lnTo>
                  <a:lnTo>
                    <a:pt x="0" y="457199"/>
                  </a:lnTo>
                  <a:lnTo>
                    <a:pt x="9144000" y="457199"/>
                  </a:lnTo>
                  <a:lnTo>
                    <a:pt x="9144000" y="0"/>
                  </a:lnTo>
                  <a:close/>
                </a:path>
              </a:pathLst>
            </a:custGeom>
            <a:solidFill>
              <a:srgbClr val="6B7C71"/>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295" name="Google Shape;295;p13"/>
            <p:cNvSpPr/>
            <p:nvPr/>
          </p:nvSpPr>
          <p:spPr>
            <a:xfrm>
              <a:off x="0" y="6333744"/>
              <a:ext cx="9144000" cy="67310"/>
            </a:xfrm>
            <a:custGeom>
              <a:avLst/>
              <a:gdLst/>
              <a:ahLst/>
              <a:cxnLst/>
              <a:rect l="l" t="t" r="r" b="b"/>
              <a:pathLst>
                <a:path w="9144000" h="67310" extrusionOk="0">
                  <a:moveTo>
                    <a:pt x="9144000" y="0"/>
                  </a:moveTo>
                  <a:lnTo>
                    <a:pt x="0" y="0"/>
                  </a:lnTo>
                  <a:lnTo>
                    <a:pt x="0" y="67055"/>
                  </a:lnTo>
                  <a:lnTo>
                    <a:pt x="9144000" y="67055"/>
                  </a:lnTo>
                  <a:lnTo>
                    <a:pt x="9144000" y="0"/>
                  </a:lnTo>
                  <a:close/>
                </a:path>
              </a:pathLst>
            </a:custGeom>
            <a:solidFill>
              <a:srgbClr val="92A19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grpSp>
      <p:sp>
        <p:nvSpPr>
          <p:cNvPr id="296" name="Google Shape;296;p13"/>
          <p:cNvSpPr txBox="1">
            <a:spLocks noGrp="1"/>
          </p:cNvSpPr>
          <p:nvPr>
            <p:ph type="title"/>
          </p:nvPr>
        </p:nvSpPr>
        <p:spPr>
          <a:xfrm>
            <a:off x="901700" y="914400"/>
            <a:ext cx="7480200" cy="757200"/>
          </a:xfrm>
          <a:prstGeom prst="rect">
            <a:avLst/>
          </a:prstGeom>
          <a:noFill/>
          <a:ln>
            <a:noFill/>
          </a:ln>
        </p:spPr>
        <p:txBody>
          <a:bodyPr spcFirstLastPara="1" wrap="square" lIns="0" tIns="12700" rIns="0" bIns="0" anchor="t" anchorCtr="0">
            <a:spAutoFit/>
          </a:bodyPr>
          <a:lstStyle/>
          <a:p>
            <a:pPr marL="12700" lvl="0" indent="0" algn="ctr" rtl="0">
              <a:lnSpc>
                <a:spcPct val="100000"/>
              </a:lnSpc>
              <a:spcBef>
                <a:spcPts val="0"/>
              </a:spcBef>
              <a:spcAft>
                <a:spcPts val="0"/>
              </a:spcAft>
              <a:buClr>
                <a:schemeClr val="lt1"/>
              </a:buClr>
              <a:buSzPts val="4800"/>
              <a:buFont typeface="Trebuchet MS"/>
              <a:buNone/>
            </a:pPr>
            <a:r>
              <a:rPr lang="en-US" sz="4800" b="0" i="0" u="sng" dirty="0">
                <a:solidFill>
                  <a:schemeClr val="lt1"/>
                </a:solidFill>
                <a:latin typeface="Trebuchet MS"/>
                <a:ea typeface="Trebuchet MS"/>
                <a:cs typeface="Trebuchet MS"/>
                <a:sym typeface="Trebuchet MS"/>
              </a:rPr>
              <a:t>The BCG growth-share matrix	</a:t>
            </a:r>
            <a:endParaRPr dirty="0"/>
          </a:p>
        </p:txBody>
      </p:sp>
      <p:pic>
        <p:nvPicPr>
          <p:cNvPr id="3" name="Picture 2">
            <a:extLst>
              <a:ext uri="{FF2B5EF4-FFF2-40B4-BE49-F238E27FC236}">
                <a16:creationId xmlns:a16="http://schemas.microsoft.com/office/drawing/2014/main" xmlns="" id="{1444A2B3-7CD1-E16E-1369-5CEDBF9DFDE5}"/>
              </a:ext>
            </a:extLst>
          </p:cNvPr>
          <p:cNvPicPr>
            <a:picLocks noChangeAspect="1"/>
          </p:cNvPicPr>
          <p:nvPr/>
        </p:nvPicPr>
        <p:blipFill>
          <a:blip r:embed="rId3"/>
          <a:stretch>
            <a:fillRect/>
          </a:stretch>
        </p:blipFill>
        <p:spPr>
          <a:xfrm>
            <a:off x="400050" y="242888"/>
            <a:ext cx="8358188" cy="6000750"/>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55D07B1B-E23D-61F0-2D8A-87FFB02E9557}"/>
              </a:ext>
            </a:extLst>
          </p:cNvPr>
          <p:cNvSpPr txBox="1"/>
          <p:nvPr/>
        </p:nvSpPr>
        <p:spPr>
          <a:xfrm>
            <a:off x="516194" y="530942"/>
            <a:ext cx="8229600" cy="5509200"/>
          </a:xfrm>
          <a:prstGeom prst="rect">
            <a:avLst/>
          </a:prstGeom>
          <a:noFill/>
        </p:spPr>
        <p:txBody>
          <a:bodyPr wrap="square" rtlCol="0">
            <a:spAutoFit/>
          </a:bodyPr>
          <a:lstStyle/>
          <a:p>
            <a:pPr algn="just"/>
            <a:r>
              <a:rPr lang="en-IN" sz="3200" b="1" dirty="0"/>
              <a:t>Question marks are also known as "problem children".</a:t>
            </a:r>
          </a:p>
          <a:p>
            <a:pPr algn="just"/>
            <a:endParaRPr lang="en-IN" sz="3200" b="1" dirty="0"/>
          </a:p>
          <a:p>
            <a:pPr algn="just"/>
            <a:r>
              <a:rPr lang="en-IN" sz="3200" b="1" dirty="0"/>
              <a:t>They require significant investment to increase market share.</a:t>
            </a:r>
          </a:p>
          <a:p>
            <a:pPr algn="just"/>
            <a:endParaRPr lang="en-IN" sz="3200" b="1" dirty="0"/>
          </a:p>
          <a:p>
            <a:pPr algn="just"/>
            <a:r>
              <a:rPr lang="en-IN" sz="3200" b="1" dirty="0"/>
              <a:t>If successful, they can become stars and eventually cash cows.</a:t>
            </a:r>
          </a:p>
          <a:p>
            <a:pPr algn="just"/>
            <a:endParaRPr lang="en-IN" sz="3200" b="1" dirty="0"/>
          </a:p>
          <a:p>
            <a:pPr algn="just"/>
            <a:r>
              <a:rPr lang="en-IN" sz="3200" b="1" dirty="0"/>
              <a:t>If unsuccessful, they become dogs when market growth declines.</a:t>
            </a:r>
          </a:p>
        </p:txBody>
      </p:sp>
    </p:spTree>
    <p:extLst>
      <p:ext uri="{BB962C8B-B14F-4D97-AF65-F5344CB8AC3E}">
        <p14:creationId xmlns:p14="http://schemas.microsoft.com/office/powerpoint/2010/main" xmlns="" val="251539708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F11F369B-79B7-92ED-77BF-F05504E3E0A8}"/>
              </a:ext>
            </a:extLst>
          </p:cNvPr>
          <p:cNvSpPr txBox="1"/>
          <p:nvPr/>
        </p:nvSpPr>
        <p:spPr>
          <a:xfrm>
            <a:off x="265471" y="471948"/>
            <a:ext cx="8642555" cy="5262979"/>
          </a:xfrm>
          <a:prstGeom prst="rect">
            <a:avLst/>
          </a:prstGeom>
          <a:noFill/>
        </p:spPr>
        <p:txBody>
          <a:bodyPr wrap="square" rtlCol="0">
            <a:spAutoFit/>
          </a:bodyPr>
          <a:lstStyle/>
          <a:p>
            <a:pPr algn="just"/>
            <a:r>
              <a:rPr lang="en-IN" sz="2400" b="1" u="sng" dirty="0"/>
              <a:t>How to use question marks in the BCG matrix</a:t>
            </a:r>
          </a:p>
          <a:p>
            <a:pPr algn="just"/>
            <a:endParaRPr lang="en-IN" sz="2400" b="1" dirty="0"/>
          </a:p>
          <a:p>
            <a:pPr algn="just"/>
            <a:r>
              <a:rPr lang="en-IN" sz="2400" b="1" dirty="0" err="1"/>
              <a:t>Analyze</a:t>
            </a:r>
            <a:r>
              <a:rPr lang="en-IN" sz="2400" b="1" dirty="0"/>
              <a:t> question marks carefully to determine if they are worth the investment. </a:t>
            </a:r>
          </a:p>
          <a:p>
            <a:pPr algn="just"/>
            <a:r>
              <a:rPr lang="en-IN" sz="2400" b="1" dirty="0"/>
              <a:t>Invest in question marks using cash flows from the cash cow quadrant. </a:t>
            </a:r>
          </a:p>
          <a:p>
            <a:pPr algn="just"/>
            <a:r>
              <a:rPr lang="en-IN" sz="2400" b="1" dirty="0"/>
              <a:t>Consider whether to discontinue, develop, or invest in question marks. </a:t>
            </a:r>
          </a:p>
          <a:p>
            <a:pPr algn="just"/>
            <a:endParaRPr lang="en-IN" sz="2400" b="1" dirty="0"/>
          </a:p>
          <a:p>
            <a:pPr algn="just"/>
            <a:r>
              <a:rPr lang="en-IN" sz="2400" b="1" u="sng" dirty="0"/>
              <a:t>Example</a:t>
            </a:r>
          </a:p>
          <a:p>
            <a:pPr algn="just"/>
            <a:r>
              <a:rPr lang="en-IN" sz="2400" b="1" dirty="0"/>
              <a:t>Google Glass, Google Home, and Google Stadia are examples of question mark products for Google. These products require significant investment to improve their market position</a:t>
            </a:r>
            <a:r>
              <a:rPr lang="en-IN" dirty="0"/>
              <a:t>. </a:t>
            </a:r>
          </a:p>
        </p:txBody>
      </p:sp>
    </p:spTree>
    <p:extLst>
      <p:ext uri="{BB962C8B-B14F-4D97-AF65-F5344CB8AC3E}">
        <p14:creationId xmlns:p14="http://schemas.microsoft.com/office/powerpoint/2010/main" xmlns="" val="15895140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BAD20C81-BFEA-37F9-8991-E47D98A1358A}"/>
              </a:ext>
            </a:extLst>
          </p:cNvPr>
          <p:cNvSpPr txBox="1"/>
          <p:nvPr/>
        </p:nvSpPr>
        <p:spPr>
          <a:xfrm>
            <a:off x="221226" y="309716"/>
            <a:ext cx="8745793" cy="5632311"/>
          </a:xfrm>
          <a:prstGeom prst="rect">
            <a:avLst/>
          </a:prstGeom>
          <a:noFill/>
        </p:spPr>
        <p:txBody>
          <a:bodyPr wrap="square" rtlCol="0">
            <a:spAutoFit/>
          </a:bodyPr>
          <a:lstStyle/>
          <a:p>
            <a:pPr algn="ctr"/>
            <a:r>
              <a:rPr lang="en-IN" sz="4000" b="1" u="sng" dirty="0"/>
              <a:t>BCG matrix purpose</a:t>
            </a:r>
          </a:p>
          <a:p>
            <a:pPr algn="just"/>
            <a:endParaRPr lang="en-IN" sz="4000" dirty="0"/>
          </a:p>
          <a:p>
            <a:pPr algn="just"/>
            <a:r>
              <a:rPr lang="en-IN" sz="4000" dirty="0"/>
              <a:t>The BCG matrix is a strategic management tool that helps companies </a:t>
            </a:r>
            <a:r>
              <a:rPr lang="en-IN" sz="4000" dirty="0" err="1"/>
              <a:t>analyze</a:t>
            </a:r>
            <a:r>
              <a:rPr lang="en-IN" sz="4000" dirty="0"/>
              <a:t> their product portfolio. It classifies products into four categories: </a:t>
            </a:r>
          </a:p>
          <a:p>
            <a:pPr algn="just"/>
            <a:r>
              <a:rPr lang="en-IN" sz="4000" b="1" dirty="0"/>
              <a:t>stars, cash cows, question marks, and dogs. </a:t>
            </a:r>
          </a:p>
        </p:txBody>
      </p:sp>
    </p:spTree>
    <p:extLst>
      <p:ext uri="{BB962C8B-B14F-4D97-AF65-F5344CB8AC3E}">
        <p14:creationId xmlns:p14="http://schemas.microsoft.com/office/powerpoint/2010/main" xmlns="" val="21140728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16"/>
          <p:cNvSpPr txBox="1"/>
          <p:nvPr/>
        </p:nvSpPr>
        <p:spPr>
          <a:xfrm>
            <a:off x="685800" y="228600"/>
            <a:ext cx="7924800" cy="55086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14"/>
          <p:cNvSpPr txBox="1"/>
          <p:nvPr/>
        </p:nvSpPr>
        <p:spPr>
          <a:xfrm>
            <a:off x="833437" y="304800"/>
            <a:ext cx="7320000" cy="61689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AutoShape 2" descr="https://upload.wikimedia.org/wikipedia/commons/thumb/f/f8/Product_life_cycle.png/220px-Product_life_cycle.pn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57347" name="Picture 3" descr="C:\Users\comp\Desktop\Product_life_cycle.png"/>
          <p:cNvPicPr>
            <a:picLocks noChangeAspect="1" noChangeArrowheads="1"/>
          </p:cNvPicPr>
          <p:nvPr/>
        </p:nvPicPr>
        <p:blipFill>
          <a:blip r:embed="rId3"/>
          <a:srcRect/>
          <a:stretch>
            <a:fillRect/>
          </a:stretch>
        </p:blipFill>
        <p:spPr bwMode="auto">
          <a:xfrm>
            <a:off x="385011" y="866274"/>
            <a:ext cx="8758989" cy="5991726"/>
          </a:xfrm>
          <a:prstGeom prst="rect">
            <a:avLst/>
          </a:prstGeom>
          <a:noFill/>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 name="TextBox 2">
            <a:extLst>
              <a:ext uri="{FF2B5EF4-FFF2-40B4-BE49-F238E27FC236}">
                <a16:creationId xmlns:a16="http://schemas.microsoft.com/office/drawing/2014/main" xmlns="" id="{8C6BB956-FC03-D298-0A30-9719F9AE15B1}"/>
              </a:ext>
            </a:extLst>
          </p:cNvPr>
          <p:cNvSpPr txBox="1"/>
          <p:nvPr/>
        </p:nvSpPr>
        <p:spPr>
          <a:xfrm>
            <a:off x="383458" y="412955"/>
            <a:ext cx="8421329" cy="5509200"/>
          </a:xfrm>
          <a:prstGeom prst="rect">
            <a:avLst/>
          </a:prstGeom>
          <a:noFill/>
        </p:spPr>
        <p:txBody>
          <a:bodyPr wrap="square" rtlCol="0">
            <a:spAutoFit/>
          </a:bodyPr>
          <a:lstStyle/>
          <a:p>
            <a:pPr algn="just"/>
            <a:r>
              <a:rPr lang="en-IN" sz="3200" b="1" dirty="0">
                <a:solidFill>
                  <a:srgbClr val="C00000"/>
                </a:solidFill>
              </a:rPr>
              <a:t>In the BCG Matrix, the "product cycle" refers to the different stages a product goes through in its lifecycle, typically categorized as</a:t>
            </a:r>
          </a:p>
          <a:p>
            <a:pPr algn="just"/>
            <a:r>
              <a:rPr lang="en-IN" sz="3200" b="1" dirty="0">
                <a:solidFill>
                  <a:schemeClr val="tx1"/>
                </a:solidFill>
              </a:rPr>
              <a:t>"introduction," "growth," "maturity," and "decline," </a:t>
            </a:r>
          </a:p>
          <a:p>
            <a:pPr algn="just"/>
            <a:r>
              <a:rPr lang="en-IN" sz="3200" b="1" dirty="0">
                <a:solidFill>
                  <a:srgbClr val="C00000"/>
                </a:solidFill>
              </a:rPr>
              <a:t>which are used to position the product within the matrix based on its market share and market growth rate, allowing companies to </a:t>
            </a:r>
            <a:r>
              <a:rPr lang="en-IN" sz="3200" b="1" dirty="0" err="1">
                <a:solidFill>
                  <a:srgbClr val="C00000"/>
                </a:solidFill>
              </a:rPr>
              <a:t>analyze</a:t>
            </a:r>
            <a:r>
              <a:rPr lang="en-IN" sz="3200" b="1" dirty="0">
                <a:solidFill>
                  <a:srgbClr val="C00000"/>
                </a:solidFill>
              </a:rPr>
              <a:t> its strategic potential within their product portfolio. </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17"/>
          <p:cNvSpPr/>
          <p:nvPr/>
        </p:nvSpPr>
        <p:spPr>
          <a:xfrm>
            <a:off x="0" y="0"/>
            <a:ext cx="9144000" cy="6334125"/>
          </a:xfrm>
          <a:custGeom>
            <a:avLst/>
            <a:gdLst/>
            <a:ahLst/>
            <a:cxnLst/>
            <a:rect l="l" t="t" r="r" b="b"/>
            <a:pathLst>
              <a:path w="9144000" h="6334125" extrusionOk="0">
                <a:moveTo>
                  <a:pt x="0" y="6333744"/>
                </a:moveTo>
                <a:lnTo>
                  <a:pt x="9144000" y="6333744"/>
                </a:lnTo>
                <a:lnTo>
                  <a:pt x="9144000" y="0"/>
                </a:lnTo>
                <a:lnTo>
                  <a:pt x="0" y="0"/>
                </a:lnTo>
                <a:lnTo>
                  <a:pt x="0" y="6333744"/>
                </a:lnTo>
                <a:close/>
              </a:path>
            </a:pathLst>
          </a:custGeom>
          <a:solidFill>
            <a:srgbClr val="40404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grpSp>
        <p:nvGrpSpPr>
          <p:cNvPr id="2" name="Google Shape;319;p17"/>
          <p:cNvGrpSpPr/>
          <p:nvPr/>
        </p:nvGrpSpPr>
        <p:grpSpPr>
          <a:xfrm>
            <a:off x="0" y="6334193"/>
            <a:ext cx="9144000" cy="523626"/>
            <a:chOff x="0" y="6333744"/>
            <a:chExt cx="9144000" cy="524255"/>
          </a:xfrm>
        </p:grpSpPr>
        <p:sp>
          <p:nvSpPr>
            <p:cNvPr id="320" name="Google Shape;320;p17"/>
            <p:cNvSpPr/>
            <p:nvPr/>
          </p:nvSpPr>
          <p:spPr>
            <a:xfrm>
              <a:off x="0" y="6400799"/>
              <a:ext cx="9144000" cy="457200"/>
            </a:xfrm>
            <a:custGeom>
              <a:avLst/>
              <a:gdLst/>
              <a:ahLst/>
              <a:cxnLst/>
              <a:rect l="l" t="t" r="r" b="b"/>
              <a:pathLst>
                <a:path w="9144000" h="457200" extrusionOk="0">
                  <a:moveTo>
                    <a:pt x="9144000" y="0"/>
                  </a:moveTo>
                  <a:lnTo>
                    <a:pt x="0" y="0"/>
                  </a:lnTo>
                  <a:lnTo>
                    <a:pt x="0" y="457199"/>
                  </a:lnTo>
                  <a:lnTo>
                    <a:pt x="9144000" y="457199"/>
                  </a:lnTo>
                  <a:lnTo>
                    <a:pt x="9144000" y="0"/>
                  </a:lnTo>
                  <a:close/>
                </a:path>
              </a:pathLst>
            </a:custGeom>
            <a:solidFill>
              <a:srgbClr val="6B7C71"/>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321" name="Google Shape;321;p17"/>
            <p:cNvSpPr/>
            <p:nvPr/>
          </p:nvSpPr>
          <p:spPr>
            <a:xfrm>
              <a:off x="0" y="6333744"/>
              <a:ext cx="9144000" cy="67310"/>
            </a:xfrm>
            <a:custGeom>
              <a:avLst/>
              <a:gdLst/>
              <a:ahLst/>
              <a:cxnLst/>
              <a:rect l="l" t="t" r="r" b="b"/>
              <a:pathLst>
                <a:path w="9144000" h="67310" extrusionOk="0">
                  <a:moveTo>
                    <a:pt x="9144000" y="0"/>
                  </a:moveTo>
                  <a:lnTo>
                    <a:pt x="0" y="0"/>
                  </a:lnTo>
                  <a:lnTo>
                    <a:pt x="0" y="67055"/>
                  </a:lnTo>
                  <a:lnTo>
                    <a:pt x="9144000" y="67055"/>
                  </a:lnTo>
                  <a:lnTo>
                    <a:pt x="9144000" y="0"/>
                  </a:lnTo>
                  <a:close/>
                </a:path>
              </a:pathLst>
            </a:custGeom>
            <a:solidFill>
              <a:srgbClr val="92A19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grpSp>
      <p:sp>
        <p:nvSpPr>
          <p:cNvPr id="322" name="Google Shape;322;p17"/>
          <p:cNvSpPr txBox="1"/>
          <p:nvPr/>
        </p:nvSpPr>
        <p:spPr>
          <a:xfrm>
            <a:off x="368300" y="0"/>
            <a:ext cx="8244300" cy="5795930"/>
          </a:xfrm>
          <a:prstGeom prst="rect">
            <a:avLst/>
          </a:prstGeom>
          <a:noFill/>
          <a:ln>
            <a:noFill/>
          </a:ln>
        </p:spPr>
        <p:txBody>
          <a:bodyPr spcFirstLastPara="1" wrap="square" lIns="0" tIns="148575" rIns="0" bIns="0" anchor="t" anchorCtr="0">
            <a:spAutoFit/>
          </a:bodyPr>
          <a:lstStyle/>
          <a:p>
            <a:pPr marL="12700" marR="0" lvl="0" indent="0" algn="just" rtl="0">
              <a:lnSpc>
                <a:spcPct val="100000"/>
              </a:lnSpc>
              <a:spcBef>
                <a:spcPts val="0"/>
              </a:spcBef>
              <a:spcAft>
                <a:spcPts val="0"/>
              </a:spcAft>
              <a:buClr>
                <a:srgbClr val="FFFFFF"/>
              </a:buClr>
              <a:buSzPts val="2800"/>
              <a:buFont typeface="Times New Roman"/>
              <a:buNone/>
            </a:pPr>
            <a:r>
              <a:rPr lang="en-US" sz="2400" b="1" i="0" u="none" strike="noStrike" cap="none" dirty="0">
                <a:solidFill>
                  <a:srgbClr val="FFFFFF"/>
                </a:solidFill>
                <a:latin typeface="Times New Roman"/>
                <a:ea typeface="Times New Roman"/>
                <a:cs typeface="Times New Roman"/>
                <a:sym typeface="Times New Roman"/>
              </a:rPr>
              <a:t>Relative market share</a:t>
            </a:r>
            <a:endParaRPr sz="2400" b="1" i="0" u="none" strike="noStrike" cap="none" dirty="0">
              <a:solidFill>
                <a:schemeClr val="dk1"/>
              </a:solidFill>
              <a:latin typeface="Times New Roman"/>
              <a:ea typeface="Times New Roman"/>
              <a:cs typeface="Times New Roman"/>
              <a:sym typeface="Times New Roman"/>
            </a:endParaRPr>
          </a:p>
          <a:p>
            <a:pPr marL="104138" marR="130175" lvl="0" indent="0" algn="just" rtl="0">
              <a:lnSpc>
                <a:spcPct val="107857"/>
              </a:lnSpc>
              <a:spcBef>
                <a:spcPts val="1455"/>
              </a:spcBef>
              <a:spcAft>
                <a:spcPts val="0"/>
              </a:spcAft>
              <a:buClr>
                <a:srgbClr val="FFFFFF"/>
              </a:buClr>
              <a:buSzPts val="2800"/>
              <a:buFont typeface="Times New Roman"/>
              <a:buNone/>
            </a:pPr>
            <a:r>
              <a:rPr lang="en-US" sz="2400" b="1" i="0" u="none" strike="noStrike" cap="none" dirty="0">
                <a:solidFill>
                  <a:srgbClr val="FFFFFF"/>
                </a:solidFill>
                <a:latin typeface="Times New Roman"/>
                <a:ea typeface="Times New Roman"/>
                <a:cs typeface="Times New Roman"/>
                <a:sym typeface="Times New Roman"/>
              </a:rPr>
              <a:t>This indicates likely cash generation, because the higher  the share the more cash will be generated. As a result of  </a:t>
            </a:r>
            <a:r>
              <a:rPr lang="en-US" sz="2400" b="1" i="0" u="sng" strike="noStrike" cap="none" dirty="0">
                <a:solidFill>
                  <a:srgbClr val="FFFFFF"/>
                </a:solidFill>
                <a:latin typeface="Times New Roman"/>
                <a:ea typeface="Times New Roman"/>
                <a:cs typeface="Times New Roman"/>
                <a:sym typeface="Times New Roman"/>
              </a:rPr>
              <a:t>'eco</a:t>
            </a:r>
            <a:r>
              <a:rPr lang="en-US" sz="2400" b="1" i="0" u="sng" strike="sngStrike" cap="none" dirty="0">
                <a:solidFill>
                  <a:srgbClr val="FFFFFF"/>
                </a:solidFill>
                <a:latin typeface="Times New Roman"/>
                <a:ea typeface="Times New Roman"/>
                <a:cs typeface="Times New Roman"/>
                <a:sym typeface="Times New Roman"/>
              </a:rPr>
              <a:t>nomies of scale‘. it is assumed that these earnings </a:t>
            </a:r>
            <a:r>
              <a:rPr lang="en-US" sz="2400" b="1" i="0" u="sng" strike="noStrike" cap="none" dirty="0">
                <a:solidFill>
                  <a:srgbClr val="FFFFFF"/>
                </a:solidFill>
                <a:latin typeface="Times New Roman"/>
                <a:ea typeface="Times New Roman"/>
                <a:cs typeface="Times New Roman"/>
                <a:sym typeface="Times New Roman"/>
              </a:rPr>
              <a:t> </a:t>
            </a:r>
            <a:r>
              <a:rPr lang="en-US" sz="2400" b="1" i="0" u="none" strike="noStrike" cap="none" dirty="0">
                <a:solidFill>
                  <a:srgbClr val="FFFFFF"/>
                </a:solidFill>
                <a:latin typeface="Times New Roman"/>
                <a:ea typeface="Times New Roman"/>
                <a:cs typeface="Times New Roman"/>
                <a:sym typeface="Times New Roman"/>
              </a:rPr>
              <a:t>will grow faster the higher the share</a:t>
            </a:r>
            <a:endParaRPr sz="2400" b="1" i="0" u="none" strike="noStrike" cap="none" dirty="0">
              <a:solidFill>
                <a:schemeClr val="dk1"/>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Clr>
                <a:schemeClr val="dk1"/>
              </a:buClr>
              <a:buSzPts val="3100"/>
              <a:buFont typeface="Arial"/>
              <a:buNone/>
            </a:pPr>
            <a:endParaRPr sz="2400" b="1" i="0" u="none" strike="noStrike" cap="none" dirty="0">
              <a:solidFill>
                <a:schemeClr val="dk1"/>
              </a:solidFill>
              <a:latin typeface="Times New Roman"/>
              <a:ea typeface="Times New Roman"/>
              <a:cs typeface="Times New Roman"/>
              <a:sym typeface="Times New Roman"/>
            </a:endParaRPr>
          </a:p>
          <a:p>
            <a:pPr marL="12700" marR="0" lvl="0" indent="0" algn="just" rtl="0">
              <a:lnSpc>
                <a:spcPct val="100000"/>
              </a:lnSpc>
              <a:spcBef>
                <a:spcPts val="1889"/>
              </a:spcBef>
              <a:spcAft>
                <a:spcPts val="0"/>
              </a:spcAft>
              <a:buClr>
                <a:srgbClr val="FFFFFF"/>
              </a:buClr>
              <a:buSzPts val="2800"/>
              <a:buFont typeface="Times New Roman"/>
              <a:buNone/>
            </a:pPr>
            <a:r>
              <a:rPr lang="en-US" sz="2400" b="1" i="0" u="none" strike="noStrike" cap="none" dirty="0">
                <a:solidFill>
                  <a:srgbClr val="FFFFFF"/>
                </a:solidFill>
                <a:latin typeface="Times New Roman"/>
                <a:ea typeface="Times New Roman"/>
                <a:cs typeface="Times New Roman"/>
                <a:sym typeface="Times New Roman"/>
              </a:rPr>
              <a:t>Market growth rate</a:t>
            </a:r>
            <a:endParaRPr sz="2400" b="1" i="0" u="none" strike="noStrike" cap="none" dirty="0">
              <a:solidFill>
                <a:schemeClr val="dk1"/>
              </a:solidFill>
              <a:latin typeface="Times New Roman"/>
              <a:ea typeface="Times New Roman"/>
              <a:cs typeface="Times New Roman"/>
              <a:sym typeface="Times New Roman"/>
            </a:endParaRPr>
          </a:p>
          <a:p>
            <a:pPr marL="104138" marR="5080" lvl="0" indent="0" algn="just" rtl="0">
              <a:lnSpc>
                <a:spcPct val="90000"/>
              </a:lnSpc>
              <a:spcBef>
                <a:spcPts val="1405"/>
              </a:spcBef>
              <a:spcAft>
                <a:spcPts val="0"/>
              </a:spcAft>
              <a:buClr>
                <a:srgbClr val="FFFFFF"/>
              </a:buClr>
              <a:buSzPts val="2800"/>
              <a:buFont typeface="Times New Roman"/>
              <a:buNone/>
            </a:pPr>
            <a:r>
              <a:rPr lang="en-US" sz="2400" b="1" i="0" u="none" strike="noStrike" cap="none" dirty="0">
                <a:solidFill>
                  <a:srgbClr val="FFFFFF"/>
                </a:solidFill>
                <a:latin typeface="Times New Roman"/>
                <a:ea typeface="Times New Roman"/>
                <a:cs typeface="Times New Roman"/>
                <a:sym typeface="Times New Roman"/>
              </a:rPr>
              <a:t>Rapidly growing in rapidly growing markets, are what  organizations strive for; but, as we have seen, the penalty  is that they are usually net cash users – they require  investment. The reason for this is often because the  growth is being 'bought' by the high investment, in the  reasonable expectation that a high market share will  eventually turn into a sound investment in future profits</a:t>
            </a:r>
            <a:endParaRPr sz="2400" b="1" i="0" u="none" strike="noStrike" cap="none" dirty="0">
              <a:solidFill>
                <a:schemeClr val="dk1"/>
              </a:solidFill>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18"/>
          <p:cNvSpPr txBox="1">
            <a:spLocks noGrp="1"/>
          </p:cNvSpPr>
          <p:nvPr>
            <p:ph type="title"/>
          </p:nvPr>
        </p:nvSpPr>
        <p:spPr>
          <a:xfrm>
            <a:off x="935037" y="204787"/>
            <a:ext cx="7186500" cy="817916"/>
          </a:xfrm>
          <a:prstGeom prst="rect">
            <a:avLst/>
          </a:prstGeom>
          <a:noFill/>
          <a:ln>
            <a:noFill/>
          </a:ln>
        </p:spPr>
        <p:txBody>
          <a:bodyPr spcFirstLastPara="1" wrap="square" lIns="0" tIns="12700" rIns="0" bIns="0" anchor="t" anchorCtr="0">
            <a:spAutoFit/>
          </a:bodyPr>
          <a:lstStyle/>
          <a:p>
            <a:pPr marL="0" lvl="0" indent="0" algn="ctr" rtl="0">
              <a:lnSpc>
                <a:spcPct val="109090"/>
              </a:lnSpc>
              <a:spcBef>
                <a:spcPts val="0"/>
              </a:spcBef>
              <a:spcAft>
                <a:spcPts val="0"/>
              </a:spcAft>
              <a:buClr>
                <a:schemeClr val="lt1"/>
              </a:buClr>
              <a:buSzPts val="4400"/>
              <a:buFont typeface="Times New Roman"/>
              <a:buNone/>
            </a:pPr>
            <a:r>
              <a:rPr lang="en-US" sz="2400" b="1" i="0" u="none" dirty="0">
                <a:solidFill>
                  <a:schemeClr val="tx1"/>
                </a:solidFill>
                <a:latin typeface="Times New Roman"/>
                <a:ea typeface="Times New Roman"/>
                <a:cs typeface="Times New Roman"/>
                <a:sym typeface="Times New Roman"/>
              </a:rPr>
              <a:t>Question marks</a:t>
            </a:r>
            <a:br>
              <a:rPr lang="en-US" sz="2400" b="1" i="0" u="none" dirty="0">
                <a:solidFill>
                  <a:schemeClr val="tx1"/>
                </a:solidFill>
                <a:latin typeface="Times New Roman"/>
                <a:ea typeface="Times New Roman"/>
                <a:cs typeface="Times New Roman"/>
                <a:sym typeface="Times New Roman"/>
              </a:rPr>
            </a:br>
            <a:r>
              <a:rPr lang="en-US" sz="2400" b="1" i="0" u="none" dirty="0">
                <a:solidFill>
                  <a:schemeClr val="tx1"/>
                </a:solidFill>
                <a:latin typeface="Times New Roman"/>
                <a:ea typeface="Times New Roman"/>
                <a:cs typeface="Times New Roman"/>
                <a:sym typeface="Times New Roman"/>
              </a:rPr>
              <a:t>( high growth, low market share)</a:t>
            </a:r>
            <a:endParaRPr sz="2400" b="1" dirty="0">
              <a:solidFill>
                <a:schemeClr val="tx1"/>
              </a:solidFill>
            </a:endParaRPr>
          </a:p>
        </p:txBody>
      </p:sp>
      <p:sp>
        <p:nvSpPr>
          <p:cNvPr id="328" name="Google Shape;328;p18"/>
          <p:cNvSpPr txBox="1"/>
          <p:nvPr/>
        </p:nvSpPr>
        <p:spPr>
          <a:xfrm>
            <a:off x="596900" y="1670050"/>
            <a:ext cx="8096400" cy="3771930"/>
          </a:xfrm>
          <a:prstGeom prst="rect">
            <a:avLst/>
          </a:prstGeom>
          <a:noFill/>
          <a:ln>
            <a:noFill/>
          </a:ln>
        </p:spPr>
        <p:txBody>
          <a:bodyPr spcFirstLastPara="1" wrap="square" lIns="0" tIns="12700" rIns="0" bIns="0" anchor="t" anchorCtr="0">
            <a:spAutoFit/>
          </a:bodyPr>
          <a:lstStyle/>
          <a:p>
            <a:pPr marL="12700" marR="0" lvl="0" indent="-170688" algn="just" rtl="0">
              <a:lnSpc>
                <a:spcPct val="132000"/>
              </a:lnSpc>
              <a:spcBef>
                <a:spcPts val="0"/>
              </a:spcBef>
              <a:spcAft>
                <a:spcPts val="0"/>
              </a:spcAft>
              <a:buClr>
                <a:srgbClr val="B5AD52"/>
              </a:buClr>
              <a:buSzPts val="2688"/>
              <a:buFont typeface="Noto Sans Symbols"/>
              <a:buChar char="⮚"/>
            </a:pPr>
            <a:r>
              <a:rPr lang="en-US" sz="2400" b="1" i="0" u="none" dirty="0">
                <a:solidFill>
                  <a:schemeClr val="tx1"/>
                </a:solidFill>
                <a:latin typeface="Times New Roman"/>
                <a:ea typeface="Times New Roman"/>
                <a:cs typeface="Times New Roman"/>
                <a:sym typeface="Times New Roman"/>
              </a:rPr>
              <a:t>Growing rapidly and consumes large amounts of cash  But they have low market share.</a:t>
            </a:r>
            <a:endParaRPr sz="2400" b="1" i="0" u="none" dirty="0">
              <a:solidFill>
                <a:schemeClr val="tx1"/>
              </a:solidFill>
              <a:latin typeface="Times New Roman"/>
              <a:ea typeface="Times New Roman"/>
              <a:cs typeface="Times New Roman"/>
              <a:sym typeface="Times New Roman"/>
            </a:endParaRPr>
          </a:p>
          <a:p>
            <a:pPr marL="12700" marR="0" lvl="0" indent="-170688" algn="just" rtl="0">
              <a:lnSpc>
                <a:spcPct val="90000"/>
              </a:lnSpc>
              <a:spcBef>
                <a:spcPts val="1400"/>
              </a:spcBef>
              <a:spcAft>
                <a:spcPts val="0"/>
              </a:spcAft>
              <a:buClr>
                <a:srgbClr val="B5AD52"/>
              </a:buClr>
              <a:buSzPts val="2688"/>
              <a:buFont typeface="Noto Sans Symbols"/>
              <a:buChar char="⮚"/>
            </a:pPr>
            <a:r>
              <a:rPr lang="en-US" sz="2400" b="1" i="0" u="none" dirty="0">
                <a:solidFill>
                  <a:schemeClr val="tx1"/>
                </a:solidFill>
                <a:latin typeface="Times New Roman"/>
                <a:ea typeface="Times New Roman"/>
                <a:cs typeface="Times New Roman"/>
                <a:sym typeface="Times New Roman"/>
              </a:rPr>
              <a:t>It has the potential to gain market share and become a  star and when the market growth is slow it will become  cash cow.</a:t>
            </a:r>
            <a:endParaRPr sz="2400" b="1" i="0" u="none" dirty="0">
              <a:solidFill>
                <a:schemeClr val="tx1"/>
              </a:solidFill>
              <a:latin typeface="Times New Roman"/>
              <a:ea typeface="Times New Roman"/>
              <a:cs typeface="Times New Roman"/>
              <a:sym typeface="Times New Roman"/>
            </a:endParaRPr>
          </a:p>
          <a:p>
            <a:pPr marL="12700" marR="0" lvl="0" indent="-170688" algn="just" rtl="0">
              <a:lnSpc>
                <a:spcPct val="107142"/>
              </a:lnSpc>
              <a:spcBef>
                <a:spcPts val="1400"/>
              </a:spcBef>
              <a:spcAft>
                <a:spcPts val="0"/>
              </a:spcAft>
              <a:buClr>
                <a:srgbClr val="B5AD52"/>
              </a:buClr>
              <a:buSzPts val="2688"/>
              <a:buFont typeface="Noto Sans Symbols"/>
              <a:buChar char="⮚"/>
            </a:pPr>
            <a:r>
              <a:rPr lang="en-US" sz="2400" b="1" i="0" u="none" dirty="0">
                <a:solidFill>
                  <a:schemeClr val="tx1"/>
                </a:solidFill>
                <a:latin typeface="Times New Roman"/>
                <a:ea typeface="Times New Roman"/>
                <a:cs typeface="Times New Roman"/>
                <a:sym typeface="Times New Roman"/>
              </a:rPr>
              <a:t>When market growth declines it will be degenerate  into dog.</a:t>
            </a:r>
            <a:endParaRPr sz="2400" b="1" i="0" u="none" dirty="0">
              <a:solidFill>
                <a:schemeClr val="tx1"/>
              </a:solidFill>
              <a:latin typeface="Times New Roman"/>
              <a:ea typeface="Times New Roman"/>
              <a:cs typeface="Times New Roman"/>
              <a:sym typeface="Times New Roman"/>
            </a:endParaRPr>
          </a:p>
          <a:p>
            <a:pPr marL="12700" marR="0" lvl="0" indent="-170688" algn="just" rtl="0">
              <a:lnSpc>
                <a:spcPct val="107142"/>
              </a:lnSpc>
              <a:spcBef>
                <a:spcPts val="1400"/>
              </a:spcBef>
              <a:spcAft>
                <a:spcPts val="0"/>
              </a:spcAft>
              <a:buClr>
                <a:srgbClr val="B5AD52"/>
              </a:buClr>
              <a:buSzPts val="2688"/>
              <a:buFont typeface="Noto Sans Symbols"/>
              <a:buChar char="⮚"/>
            </a:pPr>
            <a:r>
              <a:rPr lang="en-US" sz="2400" b="1" i="0" u="none" dirty="0">
                <a:solidFill>
                  <a:schemeClr val="tx1"/>
                </a:solidFill>
                <a:latin typeface="Times New Roman"/>
                <a:ea typeface="Times New Roman"/>
                <a:cs typeface="Times New Roman"/>
                <a:sym typeface="Times New Roman"/>
              </a:rPr>
              <a:t>It must be analyzed carefully whether there is worth of  investment required to grow market share.</a:t>
            </a:r>
            <a:endParaRPr sz="2400" b="1" dirty="0">
              <a:solidFill>
                <a:schemeClr val="tx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19"/>
          <p:cNvSpPr txBox="1">
            <a:spLocks noGrp="1"/>
          </p:cNvSpPr>
          <p:nvPr>
            <p:ph type="title"/>
          </p:nvPr>
        </p:nvSpPr>
        <p:spPr>
          <a:xfrm>
            <a:off x="954087" y="419100"/>
            <a:ext cx="7235700" cy="818547"/>
          </a:xfrm>
          <a:prstGeom prst="rect">
            <a:avLst/>
          </a:prstGeom>
          <a:noFill/>
          <a:ln>
            <a:noFill/>
          </a:ln>
        </p:spPr>
        <p:txBody>
          <a:bodyPr spcFirstLastPara="1" wrap="square" lIns="0" tIns="13325" rIns="0" bIns="0" anchor="t" anchorCtr="0">
            <a:spAutoFit/>
          </a:bodyPr>
          <a:lstStyle/>
          <a:p>
            <a:pPr marL="50800" lvl="0" indent="0" algn="ctr" rtl="0">
              <a:lnSpc>
                <a:spcPct val="109090"/>
              </a:lnSpc>
              <a:spcBef>
                <a:spcPts val="0"/>
              </a:spcBef>
              <a:spcAft>
                <a:spcPts val="0"/>
              </a:spcAft>
              <a:buClr>
                <a:schemeClr val="lt1"/>
              </a:buClr>
              <a:buSzPts val="4400"/>
              <a:buFont typeface="Times New Roman"/>
              <a:buNone/>
            </a:pPr>
            <a:r>
              <a:rPr lang="en-US" sz="2400" b="1" i="0" u="none" dirty="0">
                <a:solidFill>
                  <a:schemeClr val="tx1"/>
                </a:solidFill>
                <a:latin typeface="Times New Roman"/>
                <a:ea typeface="Times New Roman"/>
                <a:cs typeface="Times New Roman"/>
                <a:sym typeface="Times New Roman"/>
              </a:rPr>
              <a:t>Stars</a:t>
            </a:r>
            <a:br>
              <a:rPr lang="en-US" sz="2400" b="1" i="0" u="none" dirty="0">
                <a:solidFill>
                  <a:schemeClr val="tx1"/>
                </a:solidFill>
                <a:latin typeface="Times New Roman"/>
                <a:ea typeface="Times New Roman"/>
                <a:cs typeface="Times New Roman"/>
                <a:sym typeface="Times New Roman"/>
              </a:rPr>
            </a:br>
            <a:r>
              <a:rPr lang="en-US" sz="2400" b="1" i="0" u="none" dirty="0">
                <a:solidFill>
                  <a:schemeClr val="tx1"/>
                </a:solidFill>
                <a:latin typeface="Times New Roman"/>
                <a:ea typeface="Times New Roman"/>
                <a:cs typeface="Times New Roman"/>
                <a:sym typeface="Times New Roman"/>
              </a:rPr>
              <a:t>(high growth, high market share)</a:t>
            </a:r>
            <a:endParaRPr sz="2400" b="1" dirty="0">
              <a:solidFill>
                <a:schemeClr val="tx1"/>
              </a:solidFill>
            </a:endParaRPr>
          </a:p>
        </p:txBody>
      </p:sp>
      <p:sp>
        <p:nvSpPr>
          <p:cNvPr id="334" name="Google Shape;334;p19"/>
          <p:cNvSpPr txBox="1"/>
          <p:nvPr/>
        </p:nvSpPr>
        <p:spPr>
          <a:xfrm>
            <a:off x="809625" y="1689100"/>
            <a:ext cx="7456500" cy="3482487"/>
          </a:xfrm>
          <a:prstGeom prst="rect">
            <a:avLst/>
          </a:prstGeom>
          <a:noFill/>
          <a:ln>
            <a:noFill/>
          </a:ln>
        </p:spPr>
        <p:txBody>
          <a:bodyPr spcFirstLastPara="1" wrap="square" lIns="0" tIns="147950" rIns="0" bIns="0" anchor="t" anchorCtr="0">
            <a:spAutoFit/>
          </a:bodyPr>
          <a:lstStyle/>
          <a:p>
            <a:pPr marL="295275" marR="0" lvl="0" indent="-282575" algn="just" rtl="0">
              <a:lnSpc>
                <a:spcPct val="100000"/>
              </a:lnSpc>
              <a:spcBef>
                <a:spcPts val="0"/>
              </a:spcBef>
              <a:spcAft>
                <a:spcPts val="0"/>
              </a:spcAft>
              <a:buClr>
                <a:srgbClr val="B5AD52"/>
              </a:buClr>
              <a:buSzPts val="2688"/>
              <a:buFont typeface="Noto Sans Symbols"/>
              <a:buChar char="⮚"/>
            </a:pPr>
            <a:r>
              <a:rPr lang="en-US" sz="2400" b="1" i="0" u="none" dirty="0">
                <a:solidFill>
                  <a:schemeClr val="tx1"/>
                </a:solidFill>
                <a:latin typeface="Times New Roman"/>
                <a:ea typeface="Times New Roman"/>
                <a:cs typeface="Times New Roman"/>
                <a:sym typeface="Times New Roman"/>
              </a:rPr>
              <a:t>Generate large amount of cash – market share.</a:t>
            </a:r>
            <a:endParaRPr sz="2400" b="1" i="0" u="none" dirty="0">
              <a:solidFill>
                <a:schemeClr val="tx1"/>
              </a:solidFill>
              <a:latin typeface="Times New Roman"/>
              <a:ea typeface="Times New Roman"/>
              <a:cs typeface="Times New Roman"/>
              <a:sym typeface="Times New Roman"/>
            </a:endParaRPr>
          </a:p>
          <a:p>
            <a:pPr marL="295275" marR="0" lvl="0" indent="-282575" algn="just" rtl="0">
              <a:lnSpc>
                <a:spcPct val="100000"/>
              </a:lnSpc>
              <a:spcBef>
                <a:spcPts val="1000"/>
              </a:spcBef>
              <a:spcAft>
                <a:spcPts val="0"/>
              </a:spcAft>
              <a:buClr>
                <a:srgbClr val="B5AD52"/>
              </a:buClr>
              <a:buSzPts val="2688"/>
              <a:buFont typeface="Noto Sans Symbols"/>
              <a:buChar char="⮚"/>
            </a:pPr>
            <a:r>
              <a:rPr lang="en-US" sz="2400" b="1" i="0" u="none" dirty="0">
                <a:solidFill>
                  <a:schemeClr val="tx1"/>
                </a:solidFill>
                <a:latin typeface="Times New Roman"/>
                <a:ea typeface="Times New Roman"/>
                <a:cs typeface="Times New Roman"/>
                <a:sym typeface="Times New Roman"/>
              </a:rPr>
              <a:t>Consumes large amount of cash	– market growth.</a:t>
            </a:r>
            <a:endParaRPr sz="2400" b="1" i="0" u="none" dirty="0">
              <a:solidFill>
                <a:schemeClr val="tx1"/>
              </a:solidFill>
              <a:latin typeface="Times New Roman"/>
              <a:ea typeface="Times New Roman"/>
              <a:cs typeface="Times New Roman"/>
              <a:sym typeface="Times New Roman"/>
            </a:endParaRPr>
          </a:p>
          <a:p>
            <a:pPr marL="295275" marR="0" lvl="0" indent="-282575" algn="just" rtl="0">
              <a:lnSpc>
                <a:spcPct val="107142"/>
              </a:lnSpc>
              <a:spcBef>
                <a:spcPts val="1400"/>
              </a:spcBef>
              <a:spcAft>
                <a:spcPts val="0"/>
              </a:spcAft>
              <a:buClr>
                <a:srgbClr val="B5AD52"/>
              </a:buClr>
              <a:buSzPts val="2688"/>
              <a:buFont typeface="Noto Sans Symbols"/>
              <a:buChar char="⮚"/>
            </a:pPr>
            <a:r>
              <a:rPr lang="en-US" sz="2400" b="1" i="0" u="none" dirty="0">
                <a:solidFill>
                  <a:schemeClr val="tx1"/>
                </a:solidFill>
                <a:latin typeface="Times New Roman"/>
                <a:ea typeface="Times New Roman"/>
                <a:cs typeface="Times New Roman"/>
                <a:sym typeface="Times New Roman"/>
              </a:rPr>
              <a:t>It will become cash cow when market growth rate  declines.</a:t>
            </a:r>
            <a:endParaRPr sz="2400" b="1" i="0" u="none" dirty="0">
              <a:solidFill>
                <a:schemeClr val="tx1"/>
              </a:solidFill>
              <a:latin typeface="Times New Roman"/>
              <a:ea typeface="Times New Roman"/>
              <a:cs typeface="Times New Roman"/>
              <a:sym typeface="Times New Roman"/>
            </a:endParaRPr>
          </a:p>
          <a:p>
            <a:pPr marL="295275" marR="0" lvl="0" indent="-282575" algn="just" rtl="0">
              <a:lnSpc>
                <a:spcPct val="90000"/>
              </a:lnSpc>
              <a:spcBef>
                <a:spcPts val="1300"/>
              </a:spcBef>
              <a:spcAft>
                <a:spcPts val="0"/>
              </a:spcAft>
              <a:buClr>
                <a:srgbClr val="B5AD52"/>
              </a:buClr>
              <a:buSzPts val="2688"/>
              <a:buFont typeface="Noto Sans Symbols"/>
              <a:buChar char="⮚"/>
            </a:pPr>
            <a:r>
              <a:rPr lang="en-US" sz="2400" b="1" i="0" u="none" dirty="0">
                <a:solidFill>
                  <a:schemeClr val="tx1"/>
                </a:solidFill>
                <a:latin typeface="Times New Roman"/>
                <a:ea typeface="Times New Roman"/>
                <a:cs typeface="Times New Roman"/>
                <a:sym typeface="Times New Roman"/>
              </a:rPr>
              <a:t>Frequently roughly in balance on net cash flow  however if needed any attempt should be made to  hold share, because the rewards will be cash cow if  market share is kept.</a:t>
            </a:r>
            <a:endParaRPr sz="2400" b="1" dirty="0">
              <a:solidFill>
                <a:schemeClr val="tx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20"/>
          <p:cNvSpPr txBox="1">
            <a:spLocks noGrp="1"/>
          </p:cNvSpPr>
          <p:nvPr>
            <p:ph type="title"/>
          </p:nvPr>
        </p:nvSpPr>
        <p:spPr>
          <a:xfrm>
            <a:off x="954087" y="419100"/>
            <a:ext cx="7235700" cy="818547"/>
          </a:xfrm>
          <a:prstGeom prst="rect">
            <a:avLst/>
          </a:prstGeom>
          <a:noFill/>
          <a:ln>
            <a:noFill/>
          </a:ln>
        </p:spPr>
        <p:txBody>
          <a:bodyPr spcFirstLastPara="1" wrap="square" lIns="0" tIns="13325" rIns="0" bIns="0" anchor="t" anchorCtr="0">
            <a:spAutoFit/>
          </a:bodyPr>
          <a:lstStyle/>
          <a:p>
            <a:pPr marL="50800" lvl="0" indent="0" algn="ctr" rtl="0">
              <a:lnSpc>
                <a:spcPct val="109090"/>
              </a:lnSpc>
              <a:spcBef>
                <a:spcPts val="0"/>
              </a:spcBef>
              <a:spcAft>
                <a:spcPts val="0"/>
              </a:spcAft>
              <a:buClr>
                <a:schemeClr val="lt1"/>
              </a:buClr>
              <a:buSzPts val="4400"/>
              <a:buFont typeface="Times New Roman"/>
              <a:buNone/>
            </a:pPr>
            <a:r>
              <a:rPr lang="en-US" sz="2400" b="1" i="0" u="none" dirty="0">
                <a:solidFill>
                  <a:schemeClr val="tx1"/>
                </a:solidFill>
                <a:latin typeface="Times New Roman"/>
                <a:ea typeface="Times New Roman"/>
                <a:cs typeface="Times New Roman"/>
                <a:sym typeface="Times New Roman"/>
              </a:rPr>
              <a:t>Cash cows</a:t>
            </a:r>
            <a:br>
              <a:rPr lang="en-US" sz="2400" b="1" i="0" u="none" dirty="0">
                <a:solidFill>
                  <a:schemeClr val="tx1"/>
                </a:solidFill>
                <a:latin typeface="Times New Roman"/>
                <a:ea typeface="Times New Roman"/>
                <a:cs typeface="Times New Roman"/>
                <a:sym typeface="Times New Roman"/>
              </a:rPr>
            </a:br>
            <a:r>
              <a:rPr lang="en-US" sz="2400" b="1" i="0" u="none" dirty="0">
                <a:solidFill>
                  <a:schemeClr val="tx1"/>
                </a:solidFill>
                <a:latin typeface="Times New Roman"/>
                <a:ea typeface="Times New Roman"/>
                <a:cs typeface="Times New Roman"/>
                <a:sym typeface="Times New Roman"/>
              </a:rPr>
              <a:t>( low growth, high market share)</a:t>
            </a:r>
            <a:endParaRPr sz="2400" b="1" dirty="0">
              <a:solidFill>
                <a:schemeClr val="tx1"/>
              </a:solidFill>
            </a:endParaRPr>
          </a:p>
        </p:txBody>
      </p:sp>
      <p:sp>
        <p:nvSpPr>
          <p:cNvPr id="340" name="Google Shape;340;p20"/>
          <p:cNvSpPr txBox="1"/>
          <p:nvPr/>
        </p:nvSpPr>
        <p:spPr>
          <a:xfrm>
            <a:off x="809625" y="1689100"/>
            <a:ext cx="7284900" cy="3472997"/>
          </a:xfrm>
          <a:prstGeom prst="rect">
            <a:avLst/>
          </a:prstGeom>
          <a:noFill/>
          <a:ln>
            <a:noFill/>
          </a:ln>
        </p:spPr>
        <p:txBody>
          <a:bodyPr spcFirstLastPara="1" wrap="square" lIns="0" tIns="147950" rIns="0" bIns="0" anchor="t" anchorCtr="0">
            <a:spAutoFit/>
          </a:bodyPr>
          <a:lstStyle/>
          <a:p>
            <a:pPr marL="295275" marR="0" lvl="0" indent="-282575" algn="just" rtl="0">
              <a:lnSpc>
                <a:spcPct val="100000"/>
              </a:lnSpc>
              <a:spcBef>
                <a:spcPts val="0"/>
              </a:spcBef>
              <a:spcAft>
                <a:spcPts val="0"/>
              </a:spcAft>
              <a:buClr>
                <a:srgbClr val="B5AD52"/>
              </a:buClr>
              <a:buSzPts val="2688"/>
              <a:buFont typeface="Noto Sans Symbols"/>
              <a:buChar char="⮚"/>
            </a:pPr>
            <a:r>
              <a:rPr lang="en-US" sz="2800" b="1" i="0" u="none" dirty="0">
                <a:solidFill>
                  <a:schemeClr val="tx1"/>
                </a:solidFill>
                <a:latin typeface="Times New Roman"/>
                <a:ea typeface="Times New Roman"/>
                <a:cs typeface="Times New Roman"/>
                <a:sym typeface="Times New Roman"/>
              </a:rPr>
              <a:t>Generates stable cash flow.</a:t>
            </a:r>
            <a:endParaRPr sz="2800" b="1" i="0" u="none" dirty="0">
              <a:solidFill>
                <a:schemeClr val="tx1"/>
              </a:solidFill>
              <a:latin typeface="Times New Roman"/>
              <a:ea typeface="Times New Roman"/>
              <a:cs typeface="Times New Roman"/>
              <a:sym typeface="Times New Roman"/>
            </a:endParaRPr>
          </a:p>
          <a:p>
            <a:pPr marL="295275" marR="0" lvl="0" indent="-282575" algn="just" rtl="0">
              <a:lnSpc>
                <a:spcPct val="107142"/>
              </a:lnSpc>
              <a:spcBef>
                <a:spcPts val="1400"/>
              </a:spcBef>
              <a:spcAft>
                <a:spcPts val="0"/>
              </a:spcAft>
              <a:buClr>
                <a:srgbClr val="B5AD52"/>
              </a:buClr>
              <a:buSzPts val="2688"/>
              <a:buFont typeface="Noto Sans Symbols"/>
              <a:buChar char="⮚"/>
            </a:pPr>
            <a:r>
              <a:rPr lang="en-US" sz="2800" b="1" i="0" u="none" dirty="0">
                <a:solidFill>
                  <a:schemeClr val="tx1"/>
                </a:solidFill>
                <a:latin typeface="Times New Roman"/>
                <a:ea typeface="Times New Roman"/>
                <a:cs typeface="Times New Roman"/>
                <a:sym typeface="Times New Roman"/>
              </a:rPr>
              <a:t>profits and cash generation should be high, and  because of the low growth , investment needed to  be low. Keep profits high.</a:t>
            </a:r>
            <a:endParaRPr sz="2800" b="1" i="0" u="none" dirty="0">
              <a:solidFill>
                <a:schemeClr val="tx1"/>
              </a:solidFill>
              <a:latin typeface="Times New Roman"/>
              <a:ea typeface="Times New Roman"/>
              <a:cs typeface="Times New Roman"/>
              <a:sym typeface="Times New Roman"/>
            </a:endParaRPr>
          </a:p>
          <a:p>
            <a:pPr marL="295275" marR="0" lvl="0" indent="-282575" algn="just" rtl="0">
              <a:lnSpc>
                <a:spcPct val="90000"/>
              </a:lnSpc>
              <a:spcBef>
                <a:spcPts val="1300"/>
              </a:spcBef>
              <a:spcAft>
                <a:spcPts val="0"/>
              </a:spcAft>
              <a:buClr>
                <a:srgbClr val="B5AD52"/>
              </a:buClr>
              <a:buSzPts val="2688"/>
              <a:buFont typeface="Noto Sans Symbols"/>
              <a:buChar char="⮚"/>
            </a:pPr>
            <a:r>
              <a:rPr lang="en-US" sz="2800" b="1" i="0" u="none" dirty="0">
                <a:solidFill>
                  <a:schemeClr val="tx1"/>
                </a:solidFill>
                <a:latin typeface="Times New Roman"/>
                <a:ea typeface="Times New Roman"/>
                <a:cs typeface="Times New Roman"/>
                <a:sym typeface="Times New Roman"/>
              </a:rPr>
              <a:t>Cash cows provide the cash required to turn  question marks into market leaders, to cover R&amp;D  and to pay dividends to shareholders.</a:t>
            </a:r>
            <a:endParaRPr b="1" dirty="0">
              <a:solidFill>
                <a:schemeClr val="tx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21"/>
          <p:cNvSpPr txBox="1">
            <a:spLocks noGrp="1"/>
          </p:cNvSpPr>
          <p:nvPr>
            <p:ph type="title"/>
          </p:nvPr>
        </p:nvSpPr>
        <p:spPr>
          <a:xfrm>
            <a:off x="954087" y="419100"/>
            <a:ext cx="7235700" cy="818547"/>
          </a:xfrm>
          <a:prstGeom prst="rect">
            <a:avLst/>
          </a:prstGeom>
          <a:noFill/>
          <a:ln>
            <a:noFill/>
          </a:ln>
        </p:spPr>
        <p:txBody>
          <a:bodyPr spcFirstLastPara="1" wrap="square" lIns="0" tIns="13325" rIns="0" bIns="0" anchor="t" anchorCtr="0">
            <a:spAutoFit/>
          </a:bodyPr>
          <a:lstStyle/>
          <a:p>
            <a:pPr marL="49212" lvl="0" indent="0" algn="ctr" rtl="0">
              <a:lnSpc>
                <a:spcPct val="109090"/>
              </a:lnSpc>
              <a:spcBef>
                <a:spcPts val="0"/>
              </a:spcBef>
              <a:spcAft>
                <a:spcPts val="0"/>
              </a:spcAft>
              <a:buClr>
                <a:schemeClr val="lt1"/>
              </a:buClr>
              <a:buSzPts val="4400"/>
              <a:buFont typeface="Times New Roman"/>
              <a:buNone/>
            </a:pPr>
            <a:r>
              <a:rPr lang="en-US" sz="2400" b="1" i="0" u="none" dirty="0">
                <a:solidFill>
                  <a:schemeClr val="tx1"/>
                </a:solidFill>
                <a:latin typeface="Times New Roman"/>
                <a:ea typeface="Times New Roman"/>
                <a:cs typeface="Times New Roman"/>
                <a:sym typeface="Times New Roman"/>
              </a:rPr>
              <a:t>Dogs</a:t>
            </a:r>
            <a:br>
              <a:rPr lang="en-US" sz="2400" b="1" i="0" u="none" dirty="0">
                <a:solidFill>
                  <a:schemeClr val="tx1"/>
                </a:solidFill>
                <a:latin typeface="Times New Roman"/>
                <a:ea typeface="Times New Roman"/>
                <a:cs typeface="Times New Roman"/>
                <a:sym typeface="Times New Roman"/>
              </a:rPr>
            </a:br>
            <a:r>
              <a:rPr lang="en-US" sz="2400" b="1" i="0" u="none" dirty="0">
                <a:solidFill>
                  <a:schemeClr val="tx1"/>
                </a:solidFill>
                <a:latin typeface="Times New Roman"/>
                <a:ea typeface="Times New Roman"/>
                <a:cs typeface="Times New Roman"/>
                <a:sym typeface="Times New Roman"/>
              </a:rPr>
              <a:t>(low growth, low market share)</a:t>
            </a:r>
            <a:endParaRPr sz="2400" b="1" dirty="0">
              <a:solidFill>
                <a:schemeClr val="tx1"/>
              </a:solidFill>
            </a:endParaRPr>
          </a:p>
        </p:txBody>
      </p:sp>
      <p:sp>
        <p:nvSpPr>
          <p:cNvPr id="346" name="Google Shape;346;p21"/>
          <p:cNvSpPr txBox="1"/>
          <p:nvPr/>
        </p:nvSpPr>
        <p:spPr>
          <a:xfrm>
            <a:off x="809625" y="1824037"/>
            <a:ext cx="7153200" cy="4082646"/>
          </a:xfrm>
          <a:prstGeom prst="rect">
            <a:avLst/>
          </a:prstGeom>
          <a:noFill/>
          <a:ln>
            <a:noFill/>
          </a:ln>
        </p:spPr>
        <p:txBody>
          <a:bodyPr spcFirstLastPara="1" wrap="square" lIns="0" tIns="60950" rIns="0" bIns="0" anchor="t" anchorCtr="0">
            <a:spAutoFit/>
          </a:bodyPr>
          <a:lstStyle/>
          <a:p>
            <a:pPr marL="103187" marR="0" lvl="0" indent="-170688" algn="just" rtl="0">
              <a:lnSpc>
                <a:spcPct val="107142"/>
              </a:lnSpc>
              <a:spcBef>
                <a:spcPts val="0"/>
              </a:spcBef>
              <a:spcAft>
                <a:spcPts val="0"/>
              </a:spcAft>
              <a:buClr>
                <a:srgbClr val="B5AD52"/>
              </a:buClr>
              <a:buSzPts val="2688"/>
              <a:buFont typeface="Noto Sans Symbols"/>
              <a:buChar char="⮚"/>
            </a:pPr>
            <a:r>
              <a:rPr lang="en-US" sz="3200" b="1" i="0" u="none" dirty="0">
                <a:solidFill>
                  <a:schemeClr val="tx1"/>
                </a:solidFill>
                <a:latin typeface="Times New Roman"/>
                <a:ea typeface="Times New Roman"/>
                <a:cs typeface="Times New Roman"/>
                <a:sym typeface="Times New Roman"/>
              </a:rPr>
              <a:t>Neither generate nor consume a large amount of  cash.</a:t>
            </a:r>
            <a:endParaRPr sz="3200" b="1" i="0" u="none" dirty="0">
              <a:solidFill>
                <a:schemeClr val="tx1"/>
              </a:solidFill>
              <a:latin typeface="Times New Roman"/>
              <a:ea typeface="Times New Roman"/>
              <a:cs typeface="Times New Roman"/>
              <a:sym typeface="Times New Roman"/>
            </a:endParaRPr>
          </a:p>
          <a:p>
            <a:pPr marL="103187" marR="0" lvl="0" indent="-170688" algn="just" rtl="0">
              <a:lnSpc>
                <a:spcPct val="107142"/>
              </a:lnSpc>
              <a:spcBef>
                <a:spcPts val="1400"/>
              </a:spcBef>
              <a:spcAft>
                <a:spcPts val="0"/>
              </a:spcAft>
              <a:buClr>
                <a:srgbClr val="B5AD52"/>
              </a:buClr>
              <a:buSzPts val="2688"/>
              <a:buFont typeface="Noto Sans Symbols"/>
              <a:buChar char="⮚"/>
            </a:pPr>
            <a:r>
              <a:rPr lang="en-US" sz="3200" b="1" i="0" u="none" dirty="0">
                <a:solidFill>
                  <a:schemeClr val="tx1"/>
                </a:solidFill>
                <a:latin typeface="Times New Roman"/>
                <a:ea typeface="Times New Roman"/>
                <a:cs typeface="Times New Roman"/>
                <a:sym typeface="Times New Roman"/>
              </a:rPr>
              <a:t>Avoid and minimize the number of dogs in a  company.</a:t>
            </a:r>
            <a:endParaRPr sz="3200" b="1" i="0" u="none" dirty="0">
              <a:solidFill>
                <a:schemeClr val="tx1"/>
              </a:solidFill>
              <a:latin typeface="Times New Roman"/>
              <a:ea typeface="Times New Roman"/>
              <a:cs typeface="Times New Roman"/>
              <a:sym typeface="Times New Roman"/>
            </a:endParaRPr>
          </a:p>
          <a:p>
            <a:pPr marL="103187" marR="0" lvl="0" indent="-170688" algn="just" rtl="0">
              <a:lnSpc>
                <a:spcPct val="100000"/>
              </a:lnSpc>
              <a:spcBef>
                <a:spcPts val="1000"/>
              </a:spcBef>
              <a:spcAft>
                <a:spcPts val="0"/>
              </a:spcAft>
              <a:buClr>
                <a:srgbClr val="B5AD52"/>
              </a:buClr>
              <a:buSzPts val="2688"/>
              <a:buFont typeface="Noto Sans Symbols"/>
              <a:buChar char="⮚"/>
            </a:pPr>
            <a:r>
              <a:rPr lang="en-US" sz="3200" b="1" i="0" u="none" dirty="0">
                <a:solidFill>
                  <a:schemeClr val="tx1"/>
                </a:solidFill>
                <a:latin typeface="Times New Roman"/>
                <a:ea typeface="Times New Roman"/>
                <a:cs typeface="Times New Roman"/>
                <a:sym typeface="Times New Roman"/>
              </a:rPr>
              <a:t>Beware of expensive turn around plans.</a:t>
            </a:r>
            <a:endParaRPr sz="3200" b="1" i="0" u="none" dirty="0">
              <a:solidFill>
                <a:schemeClr val="tx1"/>
              </a:solidFill>
              <a:latin typeface="Times New Roman"/>
              <a:ea typeface="Times New Roman"/>
              <a:cs typeface="Times New Roman"/>
              <a:sym typeface="Times New Roman"/>
            </a:endParaRPr>
          </a:p>
          <a:p>
            <a:pPr marL="103187" marR="0" lvl="0" indent="-170688" algn="just" rtl="0">
              <a:lnSpc>
                <a:spcPct val="100000"/>
              </a:lnSpc>
              <a:spcBef>
                <a:spcPts val="1000"/>
              </a:spcBef>
              <a:spcAft>
                <a:spcPts val="0"/>
              </a:spcAft>
              <a:buClr>
                <a:srgbClr val="B5AD52"/>
              </a:buClr>
              <a:buSzPts val="2688"/>
              <a:buFont typeface="Noto Sans Symbols"/>
              <a:buChar char="⮚"/>
            </a:pPr>
            <a:r>
              <a:rPr lang="en-US" sz="3200" b="1" i="0" u="none" dirty="0">
                <a:solidFill>
                  <a:schemeClr val="tx1"/>
                </a:solidFill>
                <a:latin typeface="Times New Roman"/>
                <a:ea typeface="Times New Roman"/>
                <a:cs typeface="Times New Roman"/>
                <a:sym typeface="Times New Roman"/>
              </a:rPr>
              <a:t>Deliver cash, otherwise liquidate.</a:t>
            </a:r>
            <a:endParaRPr sz="3200" b="1" dirty="0">
              <a:solidFill>
                <a:schemeClr val="tx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22"/>
          <p:cNvSpPr txBox="1">
            <a:spLocks noGrp="1"/>
          </p:cNvSpPr>
          <p:nvPr>
            <p:ph type="title"/>
          </p:nvPr>
        </p:nvSpPr>
        <p:spPr>
          <a:xfrm>
            <a:off x="901700" y="927100"/>
            <a:ext cx="7254158" cy="505267"/>
          </a:xfrm>
          <a:prstGeom prst="rect">
            <a:avLst/>
          </a:prstGeom>
          <a:noFill/>
          <a:ln>
            <a:noFill/>
          </a:ln>
        </p:spPr>
        <p:txBody>
          <a:bodyPr spcFirstLastPara="1" wrap="square" lIns="0" tIns="12700" rIns="0" bIns="0" anchor="t" anchorCtr="0">
            <a:spAutoFit/>
          </a:bodyPr>
          <a:lstStyle/>
          <a:p>
            <a:pPr marL="12700" lvl="0" indent="0" rtl="0">
              <a:lnSpc>
                <a:spcPct val="100000"/>
              </a:lnSpc>
              <a:spcBef>
                <a:spcPts val="0"/>
              </a:spcBef>
              <a:spcAft>
                <a:spcPts val="0"/>
              </a:spcAft>
              <a:buClr>
                <a:schemeClr val="lt1"/>
              </a:buClr>
              <a:buSzPts val="4800"/>
              <a:buFont typeface="Times New Roman"/>
              <a:buNone/>
            </a:pPr>
            <a:r>
              <a:rPr lang="en-US" sz="3200" b="1" i="0" u="none" dirty="0">
                <a:solidFill>
                  <a:schemeClr val="tx1"/>
                </a:solidFill>
                <a:latin typeface="Times New Roman"/>
                <a:ea typeface="Times New Roman"/>
                <a:cs typeface="Times New Roman"/>
                <a:sym typeface="Times New Roman"/>
              </a:rPr>
              <a:t>Limitation</a:t>
            </a:r>
            <a:r>
              <a:rPr lang="en-US" sz="3200" b="1" dirty="0">
                <a:solidFill>
                  <a:schemeClr val="tx1"/>
                </a:solidFill>
              </a:rPr>
              <a:t>s of BCG matrix analysis</a:t>
            </a:r>
            <a:endParaRPr sz="3200" dirty="0">
              <a:solidFill>
                <a:schemeClr val="tx1"/>
              </a:solidFill>
            </a:endParaRPr>
          </a:p>
        </p:txBody>
      </p:sp>
      <p:sp>
        <p:nvSpPr>
          <p:cNvPr id="352" name="Google Shape;352;p22"/>
          <p:cNvSpPr txBox="1"/>
          <p:nvPr/>
        </p:nvSpPr>
        <p:spPr>
          <a:xfrm>
            <a:off x="809625" y="1824037"/>
            <a:ext cx="7534200" cy="4140226"/>
          </a:xfrm>
          <a:prstGeom prst="rect">
            <a:avLst/>
          </a:prstGeom>
          <a:noFill/>
          <a:ln>
            <a:noFill/>
          </a:ln>
        </p:spPr>
        <p:txBody>
          <a:bodyPr spcFirstLastPara="1" wrap="square" lIns="0" tIns="60950" rIns="0" bIns="0" anchor="t" anchorCtr="0">
            <a:spAutoFit/>
          </a:bodyPr>
          <a:lstStyle/>
          <a:p>
            <a:pPr marL="103187" marR="0" lvl="0" indent="-177800" algn="just" rtl="0">
              <a:lnSpc>
                <a:spcPct val="107142"/>
              </a:lnSpc>
              <a:spcBef>
                <a:spcPts val="0"/>
              </a:spcBef>
              <a:spcAft>
                <a:spcPts val="0"/>
              </a:spcAft>
              <a:buClr>
                <a:srgbClr val="B5AD52"/>
              </a:buClr>
              <a:buSzPts val="2800"/>
              <a:buFont typeface="Noto Sans Symbols"/>
              <a:buChar char="⮚"/>
            </a:pPr>
            <a:r>
              <a:rPr lang="en-US" sz="2800" b="1" i="0" u="none" dirty="0">
                <a:solidFill>
                  <a:schemeClr val="tx1"/>
                </a:solidFill>
                <a:latin typeface="Times New Roman"/>
                <a:ea typeface="Times New Roman"/>
                <a:cs typeface="Times New Roman"/>
                <a:sym typeface="Times New Roman"/>
              </a:rPr>
              <a:t>BCG matrix uses only two dimensions relative  market share &amp; market growth rate.</a:t>
            </a:r>
            <a:endParaRPr sz="2800" b="1" i="0" u="none" dirty="0">
              <a:solidFill>
                <a:schemeClr val="tx1"/>
              </a:solidFill>
              <a:latin typeface="Times New Roman"/>
              <a:ea typeface="Times New Roman"/>
              <a:cs typeface="Times New Roman"/>
              <a:sym typeface="Times New Roman"/>
            </a:endParaRPr>
          </a:p>
          <a:p>
            <a:pPr marL="103187" marR="0" lvl="0" indent="-177800" algn="just" rtl="0">
              <a:lnSpc>
                <a:spcPct val="107142"/>
              </a:lnSpc>
              <a:spcBef>
                <a:spcPts val="1400"/>
              </a:spcBef>
              <a:spcAft>
                <a:spcPts val="0"/>
              </a:spcAft>
              <a:buClr>
                <a:srgbClr val="B5AD52"/>
              </a:buClr>
              <a:buSzPts val="2800"/>
              <a:buFont typeface="Noto Sans Symbols"/>
              <a:buChar char="⮚"/>
            </a:pPr>
            <a:r>
              <a:rPr lang="en-US" sz="2800" b="1" i="0" u="none" dirty="0">
                <a:solidFill>
                  <a:schemeClr val="tx1"/>
                </a:solidFill>
                <a:latin typeface="Times New Roman"/>
                <a:ea typeface="Times New Roman"/>
                <a:cs typeface="Times New Roman"/>
                <a:sym typeface="Times New Roman"/>
              </a:rPr>
              <a:t>Problem of getting data on market share &amp; market  growth.</a:t>
            </a:r>
            <a:endParaRPr sz="2800" b="1" i="0" u="none" dirty="0">
              <a:solidFill>
                <a:schemeClr val="tx1"/>
              </a:solidFill>
              <a:latin typeface="Times New Roman"/>
              <a:ea typeface="Times New Roman"/>
              <a:cs typeface="Times New Roman"/>
              <a:sym typeface="Times New Roman"/>
            </a:endParaRPr>
          </a:p>
          <a:p>
            <a:pPr marL="103187" marR="0" lvl="0" indent="-177800" algn="just" rtl="0">
              <a:lnSpc>
                <a:spcPct val="157142"/>
              </a:lnSpc>
              <a:spcBef>
                <a:spcPts val="200"/>
              </a:spcBef>
              <a:spcAft>
                <a:spcPts val="0"/>
              </a:spcAft>
              <a:buClr>
                <a:srgbClr val="B5AD52"/>
              </a:buClr>
              <a:buSzPts val="2800"/>
              <a:buFont typeface="Noto Sans Symbols"/>
              <a:buChar char="⮚"/>
            </a:pPr>
            <a:r>
              <a:rPr lang="en-US" sz="2800" b="1" i="0" u="none" dirty="0">
                <a:solidFill>
                  <a:schemeClr val="tx1"/>
                </a:solidFill>
                <a:latin typeface="Times New Roman"/>
                <a:ea typeface="Times New Roman"/>
                <a:cs typeface="Times New Roman"/>
                <a:sym typeface="Times New Roman"/>
              </a:rPr>
              <a:t>High market share does not mean profits all time.  Business with low market share can be profitable </a:t>
            </a:r>
            <a:r>
              <a:rPr lang="en-US" sz="2800" b="0" i="0" u="none" dirty="0">
                <a:solidFill>
                  <a:srgbClr val="FFFFFF"/>
                </a:solidFill>
                <a:latin typeface="Times New Roman"/>
                <a:ea typeface="Times New Roman"/>
                <a:cs typeface="Times New Roman"/>
                <a:sym typeface="Times New Roman"/>
              </a:rPr>
              <a:t>too.</a:t>
            </a:r>
            <a:endParaRPr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23"/>
          <p:cNvSpPr txBox="1">
            <a:spLocks noGrp="1"/>
          </p:cNvSpPr>
          <p:nvPr>
            <p:ph type="title"/>
          </p:nvPr>
        </p:nvSpPr>
        <p:spPr>
          <a:xfrm>
            <a:off x="901699" y="914400"/>
            <a:ext cx="7527899" cy="689932"/>
          </a:xfrm>
          <a:prstGeom prst="rect">
            <a:avLst/>
          </a:prstGeom>
          <a:noFill/>
          <a:ln>
            <a:noFill/>
          </a:ln>
        </p:spPr>
        <p:txBody>
          <a:bodyPr spcFirstLastPara="1" wrap="square" lIns="0" tIns="12700" rIns="0" bIns="0" anchor="t" anchorCtr="0">
            <a:spAutoFit/>
          </a:bodyPr>
          <a:lstStyle/>
          <a:p>
            <a:pPr marL="12700" lvl="0" indent="0" algn="ctr" rtl="0">
              <a:lnSpc>
                <a:spcPct val="100000"/>
              </a:lnSpc>
              <a:spcBef>
                <a:spcPts val="0"/>
              </a:spcBef>
              <a:spcAft>
                <a:spcPts val="0"/>
              </a:spcAft>
              <a:buClr>
                <a:schemeClr val="lt1"/>
              </a:buClr>
              <a:buSzPts val="4800"/>
              <a:buFont typeface="Times New Roman"/>
              <a:buNone/>
            </a:pPr>
            <a:r>
              <a:rPr lang="en-IN" b="1" dirty="0">
                <a:solidFill>
                  <a:schemeClr val="tx1"/>
                </a:solidFill>
              </a:rPr>
              <a:t>Important to note:</a:t>
            </a:r>
            <a:endParaRPr b="1" dirty="0">
              <a:solidFill>
                <a:schemeClr val="tx1"/>
              </a:solidFill>
            </a:endParaRPr>
          </a:p>
        </p:txBody>
      </p:sp>
      <p:sp>
        <p:nvSpPr>
          <p:cNvPr id="358" name="Google Shape;358;p23"/>
          <p:cNvSpPr txBox="1">
            <a:spLocks noGrp="1"/>
          </p:cNvSpPr>
          <p:nvPr>
            <p:ph type="body" idx="1"/>
          </p:nvPr>
        </p:nvSpPr>
        <p:spPr>
          <a:xfrm>
            <a:off x="808037" y="1824037"/>
            <a:ext cx="7527900" cy="3168934"/>
          </a:xfrm>
          <a:prstGeom prst="rect">
            <a:avLst/>
          </a:prstGeom>
          <a:noFill/>
          <a:ln>
            <a:noFill/>
          </a:ln>
        </p:spPr>
        <p:txBody>
          <a:bodyPr spcFirstLastPara="1" wrap="square" lIns="0" tIns="54600" rIns="0" bIns="0" anchor="t" anchorCtr="0">
            <a:spAutoFit/>
          </a:bodyPr>
          <a:lstStyle/>
          <a:p>
            <a:pPr marL="104775" lvl="0" indent="-170688" algn="just" rtl="0">
              <a:lnSpc>
                <a:spcPct val="90000"/>
              </a:lnSpc>
              <a:spcBef>
                <a:spcPts val="0"/>
              </a:spcBef>
              <a:spcAft>
                <a:spcPts val="0"/>
              </a:spcAft>
              <a:buClr>
                <a:srgbClr val="B5AD52"/>
              </a:buClr>
              <a:buSzPts val="2688"/>
              <a:buFont typeface="Noto Sans Symbols"/>
              <a:buChar char="⮚"/>
            </a:pPr>
            <a:r>
              <a:rPr lang="en-US" sz="2800" b="1" i="0" u="none" dirty="0">
                <a:solidFill>
                  <a:schemeClr val="tx1"/>
                </a:solidFill>
                <a:latin typeface="Times New Roman"/>
                <a:ea typeface="Times New Roman"/>
                <a:cs typeface="Times New Roman"/>
                <a:sym typeface="Times New Roman"/>
              </a:rPr>
              <a:t>Although BCG matrix has its limitations it is one of  the most famous &amp; simple portfolio planning  matrix, used by large companies having multi- products.</a:t>
            </a:r>
            <a:endParaRPr b="1" dirty="0">
              <a:solidFill>
                <a:schemeClr val="tx1"/>
              </a:solidFill>
            </a:endParaRPr>
          </a:p>
          <a:p>
            <a:pPr marL="104775" lvl="0" indent="-170688" algn="just" rtl="0">
              <a:lnSpc>
                <a:spcPct val="107142"/>
              </a:lnSpc>
              <a:spcBef>
                <a:spcPts val="1400"/>
              </a:spcBef>
              <a:spcAft>
                <a:spcPts val="0"/>
              </a:spcAft>
              <a:buClr>
                <a:srgbClr val="B5AD52"/>
              </a:buClr>
              <a:buSzPts val="2688"/>
              <a:buFont typeface="Noto Sans Symbols"/>
              <a:buChar char="⮚"/>
            </a:pPr>
            <a:r>
              <a:rPr lang="en-US" sz="2800" b="1" i="0" u="none" dirty="0">
                <a:solidFill>
                  <a:schemeClr val="tx1"/>
                </a:solidFill>
                <a:latin typeface="Times New Roman"/>
                <a:ea typeface="Times New Roman"/>
                <a:cs typeface="Times New Roman"/>
                <a:sym typeface="Times New Roman"/>
              </a:rPr>
              <a:t>The BCG matrix does have diverse applications after considering all related aspects of the market.</a:t>
            </a:r>
            <a:endParaRPr b="1" dirty="0">
              <a:solidFill>
                <a:schemeClr val="tx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24"/>
          <p:cNvSpPr/>
          <p:nvPr/>
        </p:nvSpPr>
        <p:spPr>
          <a:xfrm>
            <a:off x="0" y="6397625"/>
            <a:ext cx="9144000" cy="3175"/>
          </a:xfrm>
          <a:custGeom>
            <a:avLst/>
            <a:gdLst/>
            <a:ahLst/>
            <a:cxnLst/>
            <a:rect l="l" t="t" r="r" b="b"/>
            <a:pathLst>
              <a:path w="9144000" h="3175" extrusionOk="0">
                <a:moveTo>
                  <a:pt x="0" y="3047"/>
                </a:moveTo>
                <a:lnTo>
                  <a:pt x="9144000" y="3047"/>
                </a:lnTo>
                <a:lnTo>
                  <a:pt x="9144000" y="0"/>
                </a:lnTo>
                <a:lnTo>
                  <a:pt x="0" y="0"/>
                </a:lnTo>
                <a:lnTo>
                  <a:pt x="0" y="3047"/>
                </a:lnTo>
                <a:close/>
              </a:path>
            </a:pathLst>
          </a:custGeom>
          <a:solidFill>
            <a:srgbClr val="40404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grpSp>
        <p:nvGrpSpPr>
          <p:cNvPr id="2" name="Google Shape;364;p24"/>
          <p:cNvGrpSpPr/>
          <p:nvPr/>
        </p:nvGrpSpPr>
        <p:grpSpPr>
          <a:xfrm>
            <a:off x="0" y="6334193"/>
            <a:ext cx="9144507" cy="523626"/>
            <a:chOff x="0" y="6333744"/>
            <a:chExt cx="9144507" cy="524255"/>
          </a:xfrm>
        </p:grpSpPr>
        <p:sp>
          <p:nvSpPr>
            <p:cNvPr id="365" name="Google Shape;365;p24"/>
            <p:cNvSpPr/>
            <p:nvPr/>
          </p:nvSpPr>
          <p:spPr>
            <a:xfrm>
              <a:off x="3047" y="6400799"/>
              <a:ext cx="9141460" cy="457200"/>
            </a:xfrm>
            <a:custGeom>
              <a:avLst/>
              <a:gdLst/>
              <a:ahLst/>
              <a:cxnLst/>
              <a:rect l="l" t="t" r="r" b="b"/>
              <a:pathLst>
                <a:path w="9141460" h="457200" extrusionOk="0">
                  <a:moveTo>
                    <a:pt x="9140952" y="0"/>
                  </a:moveTo>
                  <a:lnTo>
                    <a:pt x="0" y="0"/>
                  </a:lnTo>
                  <a:lnTo>
                    <a:pt x="0" y="457199"/>
                  </a:lnTo>
                  <a:lnTo>
                    <a:pt x="9140952" y="457199"/>
                  </a:lnTo>
                  <a:lnTo>
                    <a:pt x="9140952" y="0"/>
                  </a:lnTo>
                  <a:close/>
                </a:path>
              </a:pathLst>
            </a:custGeom>
            <a:solidFill>
              <a:srgbClr val="6B7C71"/>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366" name="Google Shape;366;p24"/>
            <p:cNvSpPr/>
            <p:nvPr/>
          </p:nvSpPr>
          <p:spPr>
            <a:xfrm>
              <a:off x="0" y="6333744"/>
              <a:ext cx="9141460" cy="64135"/>
            </a:xfrm>
            <a:custGeom>
              <a:avLst/>
              <a:gdLst/>
              <a:ahLst/>
              <a:cxnLst/>
              <a:rect l="l" t="t" r="r" b="b"/>
              <a:pathLst>
                <a:path w="9141460" h="64135" extrusionOk="0">
                  <a:moveTo>
                    <a:pt x="9140952" y="0"/>
                  </a:moveTo>
                  <a:lnTo>
                    <a:pt x="0" y="0"/>
                  </a:lnTo>
                  <a:lnTo>
                    <a:pt x="0" y="64007"/>
                  </a:lnTo>
                  <a:lnTo>
                    <a:pt x="9140952" y="64007"/>
                  </a:lnTo>
                  <a:lnTo>
                    <a:pt x="9140952" y="0"/>
                  </a:lnTo>
                  <a:close/>
                </a:path>
              </a:pathLst>
            </a:custGeom>
            <a:solidFill>
              <a:srgbClr val="92A19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grpSp>
      <p:sp>
        <p:nvSpPr>
          <p:cNvPr id="367" name="Google Shape;367;p24"/>
          <p:cNvSpPr/>
          <p:nvPr/>
        </p:nvSpPr>
        <p:spPr>
          <a:xfrm>
            <a:off x="904875" y="4343400"/>
            <a:ext cx="7406640" cy="0"/>
          </a:xfrm>
          <a:custGeom>
            <a:avLst/>
            <a:gdLst/>
            <a:ahLst/>
            <a:cxnLst/>
            <a:rect l="l" t="t" r="r" b="b"/>
            <a:pathLst>
              <a:path w="7406640" h="120000" extrusionOk="0">
                <a:moveTo>
                  <a:pt x="0" y="0"/>
                </a:moveTo>
                <a:lnTo>
                  <a:pt x="7406640" y="0"/>
                </a:lnTo>
              </a:path>
            </a:pathLst>
          </a:custGeom>
          <a:noFill/>
          <a:ln w="9525" cap="flat" cmpd="sng">
            <a:solidFill>
              <a:srgbClr val="FFFFFF"/>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368" name="Google Shape;368;p24"/>
          <p:cNvSpPr txBox="1">
            <a:spLocks noGrp="1"/>
          </p:cNvSpPr>
          <p:nvPr>
            <p:ph type="title"/>
          </p:nvPr>
        </p:nvSpPr>
        <p:spPr>
          <a:xfrm>
            <a:off x="688975" y="2724150"/>
            <a:ext cx="7331100" cy="1835616"/>
          </a:xfrm>
          <a:prstGeom prst="rect">
            <a:avLst/>
          </a:prstGeom>
          <a:noFill/>
          <a:ln>
            <a:noFill/>
          </a:ln>
        </p:spPr>
        <p:txBody>
          <a:bodyPr spcFirstLastPara="1" wrap="square" lIns="0" tIns="139050" rIns="0" bIns="0" anchor="t" anchorCtr="0">
            <a:spAutoFit/>
          </a:bodyPr>
          <a:lstStyle/>
          <a:p>
            <a:pPr marL="12700" lvl="0" indent="0" algn="ctr" rtl="0">
              <a:lnSpc>
                <a:spcPct val="101851"/>
              </a:lnSpc>
              <a:spcBef>
                <a:spcPts val="0"/>
              </a:spcBef>
              <a:spcAft>
                <a:spcPts val="0"/>
              </a:spcAft>
              <a:buClr>
                <a:schemeClr val="lt1"/>
              </a:buClr>
              <a:buSzPts val="5400"/>
              <a:buFont typeface="Times New Roman"/>
              <a:buNone/>
            </a:pPr>
            <a:r>
              <a:rPr lang="en-US" sz="5400" b="1" i="0" u="none" dirty="0">
                <a:solidFill>
                  <a:srgbClr val="FF0000"/>
                </a:solidFill>
                <a:latin typeface="Times New Roman"/>
                <a:ea typeface="Times New Roman"/>
                <a:cs typeface="Times New Roman"/>
                <a:sym typeface="Times New Roman"/>
              </a:rPr>
              <a:t>BCG matrix analysis for </a:t>
            </a:r>
            <a:r>
              <a:rPr lang="en-US" sz="5400" b="1" dirty="0">
                <a:solidFill>
                  <a:srgbClr val="FF0000"/>
                </a:solidFill>
              </a:rPr>
              <a:t>Products of Companies</a:t>
            </a:r>
            <a:endParaRPr b="1" dirty="0">
              <a:solidFill>
                <a:srgbClr val="FF0000"/>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25"/>
          <p:cNvSpPr txBox="1"/>
          <p:nvPr/>
        </p:nvSpPr>
        <p:spPr>
          <a:xfrm>
            <a:off x="235974" y="427703"/>
            <a:ext cx="8763001" cy="585879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087" y="419100"/>
            <a:ext cx="7235700" cy="677108"/>
          </a:xfrm>
        </p:spPr>
        <p:txBody>
          <a:bodyPr/>
          <a:lstStyle/>
          <a:p>
            <a:r>
              <a:rPr lang="en-US" dirty="0" smtClean="0"/>
              <a:t> </a:t>
            </a:r>
            <a:r>
              <a:rPr lang="en-US" b="1" dirty="0" smtClean="0"/>
              <a:t>Market introduction stage</a:t>
            </a:r>
            <a:endParaRPr lang="en-US" dirty="0"/>
          </a:p>
        </p:txBody>
      </p:sp>
      <p:sp>
        <p:nvSpPr>
          <p:cNvPr id="3" name="Text Placeholder 2"/>
          <p:cNvSpPr>
            <a:spLocks noGrp="1"/>
          </p:cNvSpPr>
          <p:nvPr>
            <p:ph type="body" idx="1"/>
          </p:nvPr>
        </p:nvSpPr>
        <p:spPr>
          <a:xfrm>
            <a:off x="808037" y="1219200"/>
            <a:ext cx="7527900" cy="5955476"/>
          </a:xfrm>
        </p:spPr>
        <p:txBody>
          <a:bodyPr/>
          <a:lstStyle/>
          <a:p>
            <a:r>
              <a:rPr lang="en-US" sz="4400" dirty="0" smtClean="0">
                <a:solidFill>
                  <a:schemeClr val="tx1"/>
                </a:solidFill>
              </a:rPr>
              <a:t>High Costs</a:t>
            </a:r>
          </a:p>
          <a:p>
            <a:r>
              <a:rPr lang="en-US" sz="4400" dirty="0" smtClean="0">
                <a:solidFill>
                  <a:schemeClr val="tx1"/>
                </a:solidFill>
              </a:rPr>
              <a:t>Low sales volume</a:t>
            </a:r>
          </a:p>
          <a:p>
            <a:r>
              <a:rPr lang="en-US" sz="4400" dirty="0" smtClean="0">
                <a:solidFill>
                  <a:schemeClr val="tx1"/>
                </a:solidFill>
              </a:rPr>
              <a:t>Little or no competition</a:t>
            </a:r>
          </a:p>
          <a:p>
            <a:r>
              <a:rPr lang="en-US" sz="4400" dirty="0" smtClean="0">
                <a:solidFill>
                  <a:schemeClr val="tx1"/>
                </a:solidFill>
              </a:rPr>
              <a:t>Creation of Demand </a:t>
            </a:r>
          </a:p>
          <a:p>
            <a:r>
              <a:rPr lang="en-US" sz="4400" dirty="0" smtClean="0">
                <a:solidFill>
                  <a:schemeClr val="tx1"/>
                </a:solidFill>
              </a:rPr>
              <a:t>Customers prompting to try the product</a:t>
            </a:r>
          </a:p>
          <a:p>
            <a:r>
              <a:rPr lang="en-US" sz="4400" dirty="0" smtClean="0">
                <a:solidFill>
                  <a:schemeClr val="tx1"/>
                </a:solidFill>
              </a:rPr>
              <a:t>Makes little money</a:t>
            </a:r>
          </a:p>
          <a:p>
            <a:endParaRPr lang="en-US" sz="4400"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26"/>
          <p:cNvSpPr txBox="1"/>
          <p:nvPr/>
        </p:nvSpPr>
        <p:spPr>
          <a:xfrm>
            <a:off x="228600" y="533400"/>
            <a:ext cx="8610600" cy="56388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27"/>
          <p:cNvSpPr txBox="1"/>
          <p:nvPr/>
        </p:nvSpPr>
        <p:spPr>
          <a:xfrm>
            <a:off x="152400" y="457200"/>
            <a:ext cx="8686800" cy="56388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28"/>
          <p:cNvSpPr txBox="1"/>
          <p:nvPr/>
        </p:nvSpPr>
        <p:spPr>
          <a:xfrm>
            <a:off x="0" y="0"/>
            <a:ext cx="9144000" cy="60927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29"/>
          <p:cNvSpPr txBox="1"/>
          <p:nvPr/>
        </p:nvSpPr>
        <p:spPr>
          <a:xfrm>
            <a:off x="0" y="0"/>
            <a:ext cx="9128100" cy="63246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30"/>
          <p:cNvSpPr txBox="1"/>
          <p:nvPr/>
        </p:nvSpPr>
        <p:spPr>
          <a:xfrm>
            <a:off x="0" y="0"/>
            <a:ext cx="9144000" cy="63246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31"/>
          <p:cNvSpPr/>
          <p:nvPr/>
        </p:nvSpPr>
        <p:spPr>
          <a:xfrm>
            <a:off x="0" y="0"/>
            <a:ext cx="9144000" cy="6334125"/>
          </a:xfrm>
          <a:custGeom>
            <a:avLst/>
            <a:gdLst/>
            <a:ahLst/>
            <a:cxnLst/>
            <a:rect l="l" t="t" r="r" b="b"/>
            <a:pathLst>
              <a:path w="9144000" h="6334125" extrusionOk="0">
                <a:moveTo>
                  <a:pt x="0" y="6333744"/>
                </a:moveTo>
                <a:lnTo>
                  <a:pt x="9144000" y="6333744"/>
                </a:lnTo>
                <a:lnTo>
                  <a:pt x="9144000" y="0"/>
                </a:lnTo>
                <a:lnTo>
                  <a:pt x="0" y="0"/>
                </a:lnTo>
                <a:lnTo>
                  <a:pt x="0" y="6333744"/>
                </a:lnTo>
                <a:close/>
              </a:path>
            </a:pathLst>
          </a:custGeom>
          <a:solidFill>
            <a:srgbClr val="B9CDE5"/>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404" name="Google Shape;404;p31"/>
          <p:cNvSpPr/>
          <p:nvPr/>
        </p:nvSpPr>
        <p:spPr>
          <a:xfrm>
            <a:off x="0" y="6397625"/>
            <a:ext cx="9144000" cy="3175"/>
          </a:xfrm>
          <a:custGeom>
            <a:avLst/>
            <a:gdLst/>
            <a:ahLst/>
            <a:cxnLst/>
            <a:rect l="l" t="t" r="r" b="b"/>
            <a:pathLst>
              <a:path w="9144000" h="3175" extrusionOk="0">
                <a:moveTo>
                  <a:pt x="0" y="3047"/>
                </a:moveTo>
                <a:lnTo>
                  <a:pt x="9144000" y="3047"/>
                </a:lnTo>
                <a:lnTo>
                  <a:pt x="9144000" y="0"/>
                </a:lnTo>
                <a:lnTo>
                  <a:pt x="0" y="0"/>
                </a:lnTo>
                <a:lnTo>
                  <a:pt x="0" y="3047"/>
                </a:lnTo>
                <a:close/>
              </a:path>
            </a:pathLst>
          </a:custGeom>
          <a:solidFill>
            <a:srgbClr val="40404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405" name="Google Shape;405;p31"/>
          <p:cNvSpPr/>
          <p:nvPr/>
        </p:nvSpPr>
        <p:spPr>
          <a:xfrm>
            <a:off x="904875" y="4343400"/>
            <a:ext cx="7406640" cy="0"/>
          </a:xfrm>
          <a:custGeom>
            <a:avLst/>
            <a:gdLst/>
            <a:ahLst/>
            <a:cxnLst/>
            <a:rect l="l" t="t" r="r" b="b"/>
            <a:pathLst>
              <a:path w="7406640" h="120000" extrusionOk="0">
                <a:moveTo>
                  <a:pt x="0" y="0"/>
                </a:moveTo>
                <a:lnTo>
                  <a:pt x="7406640" y="0"/>
                </a:lnTo>
              </a:path>
            </a:pathLst>
          </a:custGeom>
          <a:noFill/>
          <a:ln w="9525" cap="flat" cmpd="sng">
            <a:solidFill>
              <a:srgbClr val="FFFFFF"/>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406" name="Google Shape;406;p31"/>
          <p:cNvSpPr txBox="1"/>
          <p:nvPr/>
        </p:nvSpPr>
        <p:spPr>
          <a:xfrm>
            <a:off x="1676400" y="1524000"/>
            <a:ext cx="5334000" cy="30773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chemeClr val="dk1"/>
              </a:buClr>
              <a:buSzPts val="3600"/>
              <a:buFont typeface="Calibri"/>
              <a:buNone/>
            </a:pPr>
            <a:endParaRPr dirty="0"/>
          </a:p>
        </p:txBody>
      </p:sp>
      <p:sp>
        <p:nvSpPr>
          <p:cNvPr id="4" name="TextBox 3">
            <a:extLst>
              <a:ext uri="{FF2B5EF4-FFF2-40B4-BE49-F238E27FC236}">
                <a16:creationId xmlns:a16="http://schemas.microsoft.com/office/drawing/2014/main" xmlns="" id="{F44950D4-C8B7-BC9D-3C4B-0C0CCE166F26}"/>
              </a:ext>
            </a:extLst>
          </p:cNvPr>
          <p:cNvSpPr txBox="1"/>
          <p:nvPr/>
        </p:nvSpPr>
        <p:spPr>
          <a:xfrm>
            <a:off x="530942" y="634181"/>
            <a:ext cx="8214852" cy="5016758"/>
          </a:xfrm>
          <a:prstGeom prst="rect">
            <a:avLst/>
          </a:prstGeom>
          <a:noFill/>
        </p:spPr>
        <p:txBody>
          <a:bodyPr wrap="square" rtlCol="0">
            <a:spAutoFit/>
          </a:bodyPr>
          <a:lstStyle/>
          <a:p>
            <a:r>
              <a:rPr lang="en-IN" sz="3200" b="1" dirty="0"/>
              <a:t>Assignments:</a:t>
            </a:r>
          </a:p>
          <a:p>
            <a:endParaRPr lang="en-IN" sz="3200" b="1" dirty="0"/>
          </a:p>
          <a:p>
            <a:r>
              <a:rPr lang="en-IN" sz="3200" b="1" dirty="0"/>
              <a:t>Analyse the performance of :</a:t>
            </a:r>
          </a:p>
          <a:p>
            <a:r>
              <a:rPr lang="en-IN" sz="3200" b="1" dirty="0"/>
              <a:t> </a:t>
            </a:r>
          </a:p>
          <a:p>
            <a:r>
              <a:rPr lang="en-IN" sz="3200" b="1" dirty="0"/>
              <a:t>ITC</a:t>
            </a:r>
          </a:p>
          <a:p>
            <a:endParaRPr lang="en-IN" sz="3200" b="1" dirty="0"/>
          </a:p>
          <a:p>
            <a:r>
              <a:rPr lang="en-IN" sz="3200" b="1" dirty="0"/>
              <a:t>Moser Baer</a:t>
            </a:r>
          </a:p>
          <a:p>
            <a:endParaRPr lang="en-IN" sz="3200" b="1" dirty="0"/>
          </a:p>
          <a:p>
            <a:r>
              <a:rPr lang="en-IN" sz="3200" b="1" dirty="0"/>
              <a:t>Analysis can be done on overall basis also</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610" name="Picture 2" descr="C:\Users\comp\Desktop\MM3.jpg"/>
          <p:cNvPicPr>
            <a:picLocks noChangeAspect="1" noChangeArrowheads="1"/>
          </p:cNvPicPr>
          <p:nvPr/>
        </p:nvPicPr>
        <p:blipFill>
          <a:blip r:embed="rId2"/>
          <a:srcRect/>
          <a:stretch>
            <a:fillRect/>
          </a:stretch>
        </p:blipFill>
        <p:spPr bwMode="auto">
          <a:xfrm>
            <a:off x="0" y="228600"/>
            <a:ext cx="8877300" cy="6400800"/>
          </a:xfrm>
          <a:prstGeom prst="rect">
            <a:avLst/>
          </a:prstGeom>
          <a:noFill/>
        </p:spPr>
      </p:pic>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0658" name="Picture 2" descr="C:\Users\comp\Desktop\MM1.jpg"/>
          <p:cNvPicPr>
            <a:picLocks noChangeAspect="1" noChangeArrowheads="1"/>
          </p:cNvPicPr>
          <p:nvPr/>
        </p:nvPicPr>
        <p:blipFill>
          <a:blip r:embed="rId2"/>
          <a:srcRect/>
          <a:stretch>
            <a:fillRect/>
          </a:stretch>
        </p:blipFill>
        <p:spPr bwMode="auto">
          <a:xfrm>
            <a:off x="0" y="342900"/>
            <a:ext cx="9144000" cy="6515100"/>
          </a:xfrm>
          <a:prstGeom prst="rect">
            <a:avLst/>
          </a:prstGeom>
          <a:noFill/>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2946" name="Picture 2" descr="C:\Users\comp\Desktop\MM9.jpg"/>
          <p:cNvPicPr>
            <a:picLocks noChangeAspect="1" noChangeArrowheads="1"/>
          </p:cNvPicPr>
          <p:nvPr/>
        </p:nvPicPr>
        <p:blipFill>
          <a:blip r:embed="rId2"/>
          <a:srcRect/>
          <a:stretch>
            <a:fillRect/>
          </a:stretch>
        </p:blipFill>
        <p:spPr bwMode="auto">
          <a:xfrm>
            <a:off x="0" y="247650"/>
            <a:ext cx="9144000" cy="6305550"/>
          </a:xfrm>
          <a:prstGeom prst="rect">
            <a:avLst/>
          </a:prstGeom>
          <a:noFill/>
        </p:spPr>
      </p:pic>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682" name="Picture 2" descr="C:\Users\comp\Desktop\M6ouTube.jpg"/>
          <p:cNvPicPr>
            <a:picLocks noChangeAspect="1" noChangeArrowheads="1"/>
          </p:cNvPicPr>
          <p:nvPr/>
        </p:nvPicPr>
        <p:blipFill>
          <a:blip r:embed="rId2"/>
          <a:srcRect/>
          <a:stretch>
            <a:fillRect/>
          </a:stretch>
        </p:blipFill>
        <p:spPr bwMode="auto">
          <a:xfrm>
            <a:off x="304800" y="247650"/>
            <a:ext cx="8839200" cy="6610350"/>
          </a:xfrm>
          <a:prstGeom prst="rect">
            <a:avLst/>
          </a:prstGeom>
          <a:noFill/>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087" y="0"/>
            <a:ext cx="7235700" cy="914400"/>
          </a:xfrm>
        </p:spPr>
        <p:txBody>
          <a:bodyPr/>
          <a:lstStyle/>
          <a:p>
            <a:r>
              <a:rPr lang="en-US" b="1" dirty="0" smtClean="0"/>
              <a:t>Growth stage</a:t>
            </a:r>
            <a:endParaRPr lang="en-US" dirty="0"/>
          </a:p>
        </p:txBody>
      </p:sp>
      <p:sp>
        <p:nvSpPr>
          <p:cNvPr id="3" name="Text Placeholder 2"/>
          <p:cNvSpPr>
            <a:spLocks noGrp="1"/>
          </p:cNvSpPr>
          <p:nvPr>
            <p:ph type="body" idx="1"/>
          </p:nvPr>
        </p:nvSpPr>
        <p:spPr>
          <a:xfrm>
            <a:off x="243840" y="792480"/>
            <a:ext cx="8615680" cy="5893921"/>
          </a:xfrm>
        </p:spPr>
        <p:txBody>
          <a:bodyPr/>
          <a:lstStyle/>
          <a:p>
            <a:r>
              <a:rPr lang="en-US" sz="4000" dirty="0" smtClean="0">
                <a:solidFill>
                  <a:schemeClr val="tx1"/>
                </a:solidFill>
              </a:rPr>
              <a:t>Costs reduce due to </a:t>
            </a:r>
            <a:r>
              <a:rPr lang="en-US" sz="4000" dirty="0" smtClean="0">
                <a:solidFill>
                  <a:schemeClr val="tx1"/>
                </a:solidFill>
                <a:hlinkClick r:id="rId2" tooltip="Economies of scale"/>
              </a:rPr>
              <a:t>economies of scale</a:t>
            </a:r>
            <a:endParaRPr lang="en-US" sz="4000" dirty="0" smtClean="0">
              <a:solidFill>
                <a:schemeClr val="tx1"/>
              </a:solidFill>
            </a:endParaRPr>
          </a:p>
          <a:p>
            <a:r>
              <a:rPr lang="en-US" sz="4000" dirty="0" smtClean="0">
                <a:solidFill>
                  <a:schemeClr val="tx1"/>
                </a:solidFill>
              </a:rPr>
              <a:t>Sales volume increase significantly</a:t>
            </a:r>
          </a:p>
          <a:p>
            <a:r>
              <a:rPr lang="en-US" sz="4000" dirty="0" smtClean="0">
                <a:solidFill>
                  <a:schemeClr val="tx1"/>
                </a:solidFill>
              </a:rPr>
              <a:t>Profitability begins to rise</a:t>
            </a:r>
          </a:p>
          <a:p>
            <a:r>
              <a:rPr lang="en-US" sz="4000" dirty="0" smtClean="0">
                <a:solidFill>
                  <a:schemeClr val="tx1"/>
                </a:solidFill>
              </a:rPr>
              <a:t>Public awareness increases</a:t>
            </a:r>
          </a:p>
          <a:p>
            <a:r>
              <a:rPr lang="en-US" sz="4000" dirty="0" smtClean="0">
                <a:solidFill>
                  <a:schemeClr val="tx1"/>
                </a:solidFill>
              </a:rPr>
              <a:t>Competition begins to increase with a few new players</a:t>
            </a:r>
          </a:p>
          <a:p>
            <a:r>
              <a:rPr lang="en-US" sz="4000" dirty="0" smtClean="0">
                <a:solidFill>
                  <a:schemeClr val="tx1"/>
                </a:solidFill>
              </a:rPr>
              <a:t>Increased competition leads to price decrease</a:t>
            </a:r>
          </a:p>
          <a:p>
            <a:endParaRPr lang="en-US" b="1" dirty="0">
              <a:solidFill>
                <a:schemeClr val="tx1"/>
              </a:solidFill>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706" name="Picture 2" descr="C:\Users\comp\Desktop\MM4.jpg"/>
          <p:cNvPicPr>
            <a:picLocks noChangeAspect="1" noChangeArrowheads="1"/>
          </p:cNvPicPr>
          <p:nvPr/>
        </p:nvPicPr>
        <p:blipFill>
          <a:blip r:embed="rId2"/>
          <a:srcRect/>
          <a:stretch>
            <a:fillRect/>
          </a:stretch>
        </p:blipFill>
        <p:spPr bwMode="auto">
          <a:xfrm>
            <a:off x="0" y="361950"/>
            <a:ext cx="8877300" cy="6496050"/>
          </a:xfrm>
          <a:prstGeom prst="rect">
            <a:avLst/>
          </a:prstGeom>
          <a:noFill/>
        </p:spPr>
      </p:pic>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730" name="Picture 2" descr="C:\Users\comp\Desktop\MM11.jpg"/>
          <p:cNvPicPr>
            <a:picLocks noChangeAspect="1" noChangeArrowheads="1"/>
          </p:cNvPicPr>
          <p:nvPr/>
        </p:nvPicPr>
        <p:blipFill>
          <a:blip r:embed="rId2"/>
          <a:srcRect/>
          <a:stretch>
            <a:fillRect/>
          </a:stretch>
        </p:blipFill>
        <p:spPr bwMode="auto">
          <a:xfrm>
            <a:off x="0" y="0"/>
            <a:ext cx="9144000" cy="6858000"/>
          </a:xfrm>
          <a:prstGeom prst="rect">
            <a:avLst/>
          </a:prstGeom>
          <a:noFill/>
        </p:spPr>
      </p:pic>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4754" name="Picture 2" descr="C:\Users\comp\Desktop\MM.jpg"/>
          <p:cNvPicPr>
            <a:picLocks noChangeAspect="1" noChangeArrowheads="1"/>
          </p:cNvPicPr>
          <p:nvPr/>
        </p:nvPicPr>
        <p:blipFill>
          <a:blip r:embed="rId2"/>
          <a:srcRect/>
          <a:stretch>
            <a:fillRect/>
          </a:stretch>
        </p:blipFill>
        <p:spPr bwMode="auto">
          <a:xfrm>
            <a:off x="0" y="247650"/>
            <a:ext cx="9144000" cy="6610350"/>
          </a:xfrm>
          <a:prstGeom prst="rect">
            <a:avLst/>
          </a:prstGeom>
          <a:noFill/>
        </p:spPr>
      </p:pic>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3970" name="Picture 2" descr="C:\Users\comp\Desktop\MM.jpg"/>
          <p:cNvPicPr>
            <a:picLocks noChangeAspect="1" noChangeArrowheads="1"/>
          </p:cNvPicPr>
          <p:nvPr/>
        </p:nvPicPr>
        <p:blipFill>
          <a:blip r:embed="rId2"/>
          <a:srcRect/>
          <a:stretch>
            <a:fillRect/>
          </a:stretch>
        </p:blipFill>
        <p:spPr bwMode="auto">
          <a:xfrm>
            <a:off x="228600" y="304800"/>
            <a:ext cx="8915400" cy="6553200"/>
          </a:xfrm>
          <a:prstGeom prst="rect">
            <a:avLst/>
          </a:prstGeom>
          <a:noFill/>
        </p:spPr>
      </p:pic>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comp\Desktop\MM.jpg"/>
          <p:cNvPicPr>
            <a:picLocks noChangeAspect="1" noChangeArrowheads="1"/>
          </p:cNvPicPr>
          <p:nvPr/>
        </p:nvPicPr>
        <p:blipFill>
          <a:blip r:embed="rId2"/>
          <a:srcRect/>
          <a:stretch>
            <a:fillRect/>
          </a:stretch>
        </p:blipFill>
        <p:spPr bwMode="auto">
          <a:xfrm>
            <a:off x="247650" y="228600"/>
            <a:ext cx="8629650" cy="6400800"/>
          </a:xfrm>
          <a:prstGeom prst="rect">
            <a:avLst/>
          </a:prstGeom>
          <a:noFill/>
        </p:spPr>
      </p:pic>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802" name="Picture 2" descr="C:\Users\comp\Desktop\MM0.jpg"/>
          <p:cNvPicPr>
            <a:picLocks noChangeAspect="1" noChangeArrowheads="1"/>
          </p:cNvPicPr>
          <p:nvPr/>
        </p:nvPicPr>
        <p:blipFill>
          <a:blip r:embed="rId2"/>
          <a:srcRect/>
          <a:stretch>
            <a:fillRect/>
          </a:stretch>
        </p:blipFill>
        <p:spPr bwMode="auto">
          <a:xfrm>
            <a:off x="0" y="0"/>
            <a:ext cx="9144000" cy="6858000"/>
          </a:xfrm>
          <a:prstGeom prst="rect">
            <a:avLst/>
          </a:prstGeom>
          <a:noFill/>
        </p:spPr>
      </p:pic>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778" name="Picture 2" descr="C:\Users\comp\Desktop\MM5.jpg"/>
          <p:cNvPicPr>
            <a:picLocks noChangeAspect="1" noChangeArrowheads="1"/>
          </p:cNvPicPr>
          <p:nvPr/>
        </p:nvPicPr>
        <p:blipFill>
          <a:blip r:embed="rId2"/>
          <a:srcRect/>
          <a:stretch>
            <a:fillRect/>
          </a:stretch>
        </p:blipFill>
        <p:spPr bwMode="auto">
          <a:xfrm>
            <a:off x="0" y="0"/>
            <a:ext cx="9144000" cy="6610350"/>
          </a:xfrm>
          <a:prstGeom prst="rect">
            <a:avLst/>
          </a:prstGeom>
          <a:noFill/>
        </p:spPr>
      </p:pic>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7826" name="Picture 2" descr="C:\Users\comp\Desktop\MM15.jpg"/>
          <p:cNvPicPr>
            <a:picLocks noChangeAspect="1" noChangeArrowheads="1"/>
          </p:cNvPicPr>
          <p:nvPr/>
        </p:nvPicPr>
        <p:blipFill>
          <a:blip r:embed="rId2"/>
          <a:srcRect/>
          <a:stretch>
            <a:fillRect/>
          </a:stretch>
        </p:blipFill>
        <p:spPr bwMode="auto">
          <a:xfrm>
            <a:off x="361950" y="228600"/>
            <a:ext cx="8229600" cy="6629400"/>
          </a:xfrm>
          <a:prstGeom prst="rect">
            <a:avLst/>
          </a:prstGeom>
          <a:noFill/>
        </p:spPr>
      </p:pic>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8850" name="Picture 2" descr="C:\Users\comp\Desktop\MM14.jpg"/>
          <p:cNvPicPr>
            <a:picLocks noChangeAspect="1" noChangeArrowheads="1"/>
          </p:cNvPicPr>
          <p:nvPr/>
        </p:nvPicPr>
        <p:blipFill>
          <a:blip r:embed="rId2"/>
          <a:srcRect/>
          <a:stretch>
            <a:fillRect/>
          </a:stretch>
        </p:blipFill>
        <p:spPr bwMode="auto">
          <a:xfrm>
            <a:off x="571500" y="361950"/>
            <a:ext cx="8229600" cy="6496050"/>
          </a:xfrm>
          <a:prstGeom prst="rect">
            <a:avLst/>
          </a:prstGeom>
          <a:noFill/>
        </p:spPr>
      </p:pic>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9874" name="Picture 2" descr="C:\Users\comp\Desktop\MM10.jpg"/>
          <p:cNvPicPr>
            <a:picLocks noChangeAspect="1" noChangeArrowheads="1"/>
          </p:cNvPicPr>
          <p:nvPr/>
        </p:nvPicPr>
        <p:blipFill>
          <a:blip r:embed="rId2"/>
          <a:srcRect/>
          <a:stretch>
            <a:fillRect/>
          </a:stretch>
        </p:blipFill>
        <p:spPr bwMode="auto">
          <a:xfrm>
            <a:off x="0" y="0"/>
            <a:ext cx="9144000" cy="7143750"/>
          </a:xfrm>
          <a:prstGeom prst="rect">
            <a:avLst/>
          </a:prstGeom>
          <a:noFill/>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087" y="0"/>
            <a:ext cx="7235700" cy="934720"/>
          </a:xfrm>
        </p:spPr>
        <p:txBody>
          <a:bodyPr/>
          <a:lstStyle/>
          <a:p>
            <a:r>
              <a:rPr lang="en-US" dirty="0" smtClean="0"/>
              <a:t>Maturity</a:t>
            </a:r>
            <a:endParaRPr lang="en-US" dirty="0"/>
          </a:p>
        </p:txBody>
      </p:sp>
      <p:sp>
        <p:nvSpPr>
          <p:cNvPr id="3" name="Text Placeholder 2"/>
          <p:cNvSpPr>
            <a:spLocks noGrp="1"/>
          </p:cNvSpPr>
          <p:nvPr>
            <p:ph type="body" idx="1"/>
          </p:nvPr>
        </p:nvSpPr>
        <p:spPr>
          <a:xfrm>
            <a:off x="264160" y="792480"/>
            <a:ext cx="8615680" cy="5447645"/>
          </a:xfrm>
        </p:spPr>
        <p:txBody>
          <a:bodyPr/>
          <a:lstStyle/>
          <a:p>
            <a:r>
              <a:rPr lang="en-US" sz="3600" dirty="0" smtClean="0">
                <a:solidFill>
                  <a:schemeClr val="tx1"/>
                </a:solidFill>
              </a:rPr>
              <a:t>Costs  decrease as a result of high production volumes</a:t>
            </a:r>
          </a:p>
          <a:p>
            <a:r>
              <a:rPr lang="en-US" sz="3600" dirty="0" smtClean="0">
                <a:solidFill>
                  <a:schemeClr val="tx1"/>
                </a:solidFill>
              </a:rPr>
              <a:t>Sales volume at peak and market saturation</a:t>
            </a:r>
          </a:p>
          <a:p>
            <a:r>
              <a:rPr lang="en-US" sz="3600" dirty="0" smtClean="0">
                <a:solidFill>
                  <a:schemeClr val="tx1"/>
                </a:solidFill>
              </a:rPr>
              <a:t>Increase in competitors entering the market</a:t>
            </a:r>
          </a:p>
          <a:p>
            <a:r>
              <a:rPr lang="en-US" sz="3600" dirty="0" smtClean="0">
                <a:solidFill>
                  <a:schemeClr val="tx1"/>
                </a:solidFill>
              </a:rPr>
              <a:t>Prices tend to drop</a:t>
            </a:r>
          </a:p>
          <a:p>
            <a:r>
              <a:rPr lang="en-US" sz="3600" dirty="0" smtClean="0">
                <a:solidFill>
                  <a:schemeClr val="tx1"/>
                </a:solidFill>
              </a:rPr>
              <a:t>Brand differentiation and feature diversification is emphasized to maintain or increase market share</a:t>
            </a:r>
          </a:p>
          <a:p>
            <a:r>
              <a:rPr lang="en-US" sz="3600" dirty="0" smtClean="0">
                <a:solidFill>
                  <a:schemeClr val="tx1"/>
                </a:solidFill>
              </a:rPr>
              <a:t>Industrial profits decline</a:t>
            </a:r>
            <a:endParaRPr lang="en-US" sz="3600" dirty="0">
              <a:solidFill>
                <a:schemeClr val="tx1"/>
              </a:solidFill>
            </a:endParaRP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0898" name="Picture 2" descr="C:\Users\comp\Desktop\MM13.jpg"/>
          <p:cNvPicPr>
            <a:picLocks noChangeAspect="1" noChangeArrowheads="1"/>
          </p:cNvPicPr>
          <p:nvPr/>
        </p:nvPicPr>
        <p:blipFill>
          <a:blip r:embed="rId2"/>
          <a:srcRect/>
          <a:stretch>
            <a:fillRect/>
          </a:stretch>
        </p:blipFill>
        <p:spPr bwMode="auto">
          <a:xfrm>
            <a:off x="266700" y="0"/>
            <a:ext cx="8591550" cy="6629400"/>
          </a:xfrm>
          <a:prstGeom prst="rect">
            <a:avLst/>
          </a:prstGeom>
          <a:noFill/>
        </p:spPr>
      </p:pic>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22" name="Picture 2" descr="C:\Users\comp\Desktop\MM2.jpg"/>
          <p:cNvPicPr>
            <a:picLocks noChangeAspect="1" noChangeArrowheads="1"/>
          </p:cNvPicPr>
          <p:nvPr/>
        </p:nvPicPr>
        <p:blipFill>
          <a:blip r:embed="rId2"/>
          <a:srcRect/>
          <a:stretch>
            <a:fillRect/>
          </a:stretch>
        </p:blipFill>
        <p:spPr bwMode="auto">
          <a:xfrm>
            <a:off x="0" y="266700"/>
            <a:ext cx="9144000" cy="6305550"/>
          </a:xfrm>
          <a:prstGeom prst="rect">
            <a:avLst/>
          </a:prstGeom>
          <a:noFill/>
        </p:spPr>
      </p:pic>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087" y="419100"/>
            <a:ext cx="7235700" cy="677108"/>
          </a:xfrm>
        </p:spPr>
        <p:txBody>
          <a:bodyPr/>
          <a:lstStyle/>
          <a:p>
            <a:r>
              <a:rPr lang="en-US" dirty="0" err="1" smtClean="0"/>
              <a:t>Mendelow’s</a:t>
            </a:r>
            <a:r>
              <a:rPr lang="en-US" dirty="0" smtClean="0"/>
              <a:t> Matrix</a:t>
            </a:r>
            <a:endParaRPr lang="en-US" dirty="0"/>
          </a:p>
        </p:txBody>
      </p:sp>
      <p:sp>
        <p:nvSpPr>
          <p:cNvPr id="3" name="Text Placeholder 2"/>
          <p:cNvSpPr>
            <a:spLocks noGrp="1"/>
          </p:cNvSpPr>
          <p:nvPr>
            <p:ph type="body" idx="1"/>
          </p:nvPr>
        </p:nvSpPr>
        <p:spPr/>
        <p:txBody>
          <a:bodyPr/>
          <a:lstStyle/>
          <a:p>
            <a:endParaRPr lang="en-US"/>
          </a:p>
        </p:txBody>
      </p:sp>
      <p:pic>
        <p:nvPicPr>
          <p:cNvPr id="67587" name="Picture 3" descr="C:\Users\comp\Desktop\MM0.jpg"/>
          <p:cNvPicPr>
            <a:picLocks noChangeAspect="1" noChangeArrowheads="1"/>
          </p:cNvPicPr>
          <p:nvPr/>
        </p:nvPicPr>
        <p:blipFill>
          <a:blip r:embed="rId2"/>
          <a:srcRect/>
          <a:stretch>
            <a:fillRect/>
          </a:stretch>
        </p:blipFill>
        <p:spPr bwMode="auto">
          <a:xfrm>
            <a:off x="704850" y="1200150"/>
            <a:ext cx="7753350" cy="5410200"/>
          </a:xfrm>
          <a:prstGeom prst="rect">
            <a:avLst/>
          </a:prstGeom>
          <a:noFill/>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087" y="419100"/>
            <a:ext cx="7235700" cy="698500"/>
          </a:xfrm>
        </p:spPr>
        <p:txBody>
          <a:bodyPr/>
          <a:lstStyle/>
          <a:p>
            <a:r>
              <a:rPr lang="en-US" dirty="0" smtClean="0"/>
              <a:t>Saturation And Decline</a:t>
            </a:r>
            <a:endParaRPr lang="en-US" dirty="0"/>
          </a:p>
        </p:txBody>
      </p:sp>
      <p:sp>
        <p:nvSpPr>
          <p:cNvPr id="3" name="Text Placeholder 2"/>
          <p:cNvSpPr>
            <a:spLocks noGrp="1"/>
          </p:cNvSpPr>
          <p:nvPr>
            <p:ph type="body" idx="1"/>
          </p:nvPr>
        </p:nvSpPr>
        <p:spPr>
          <a:xfrm>
            <a:off x="284480" y="1198880"/>
            <a:ext cx="8859519" cy="6294031"/>
          </a:xfrm>
        </p:spPr>
        <p:txBody>
          <a:bodyPr/>
          <a:lstStyle/>
          <a:p>
            <a:r>
              <a:rPr lang="en-US" sz="4800" b="1" dirty="0" smtClean="0">
                <a:solidFill>
                  <a:schemeClr val="tx1"/>
                </a:solidFill>
              </a:rPr>
              <a:t>Costs become counter-optimal</a:t>
            </a:r>
          </a:p>
          <a:p>
            <a:r>
              <a:rPr lang="en-US" sz="4800" b="1" dirty="0" smtClean="0">
                <a:solidFill>
                  <a:schemeClr val="tx1"/>
                </a:solidFill>
              </a:rPr>
              <a:t>Sales volume decline</a:t>
            </a:r>
          </a:p>
          <a:p>
            <a:r>
              <a:rPr lang="en-US" sz="4800" b="1" dirty="0" smtClean="0">
                <a:solidFill>
                  <a:schemeClr val="tx1"/>
                </a:solidFill>
              </a:rPr>
              <a:t>Prices, profitability diminish</a:t>
            </a:r>
          </a:p>
          <a:p>
            <a:r>
              <a:rPr lang="en-US" sz="4800" b="1" dirty="0" smtClean="0">
                <a:solidFill>
                  <a:schemeClr val="tx1"/>
                </a:solidFill>
              </a:rPr>
              <a:t>Profit becomes more a challenge of production/distribution efficiency than increased sales</a:t>
            </a:r>
          </a:p>
          <a:p>
            <a:endParaRPr lang="en-US" sz="4800" b="1" dirty="0">
              <a:solidFill>
                <a:schemeClr val="tx1"/>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
            <a:ext cx="8514079" cy="934719"/>
          </a:xfrm>
        </p:spPr>
        <p:txBody>
          <a:bodyPr/>
          <a:lstStyle/>
          <a:p>
            <a:r>
              <a:rPr lang="en-US" b="1" dirty="0" smtClean="0">
                <a:solidFill>
                  <a:srgbClr val="FF0000"/>
                </a:solidFill>
              </a:rPr>
              <a:t>Extending the product life cycle</a:t>
            </a:r>
            <a:br>
              <a:rPr lang="en-US" b="1" dirty="0" smtClean="0">
                <a:solidFill>
                  <a:srgbClr val="FF0000"/>
                </a:solidFill>
              </a:rPr>
            </a:br>
            <a:endParaRPr lang="en-US" dirty="0">
              <a:solidFill>
                <a:srgbClr val="FF0000"/>
              </a:solidFill>
            </a:endParaRPr>
          </a:p>
        </p:txBody>
      </p:sp>
      <p:sp>
        <p:nvSpPr>
          <p:cNvPr id="3" name="Text Placeholder 2"/>
          <p:cNvSpPr>
            <a:spLocks noGrp="1"/>
          </p:cNvSpPr>
          <p:nvPr>
            <p:ph type="body" idx="1"/>
          </p:nvPr>
        </p:nvSpPr>
        <p:spPr>
          <a:xfrm>
            <a:off x="243840" y="812800"/>
            <a:ext cx="8595360" cy="5509200"/>
          </a:xfrm>
        </p:spPr>
        <p:txBody>
          <a:bodyPr/>
          <a:lstStyle/>
          <a:p>
            <a:r>
              <a:rPr lang="en-US" dirty="0" smtClean="0">
                <a:solidFill>
                  <a:schemeClr val="tx1"/>
                </a:solidFill>
              </a:rPr>
              <a:t>Advertising</a:t>
            </a:r>
          </a:p>
          <a:p>
            <a:r>
              <a:rPr lang="en-US" dirty="0" smtClean="0">
                <a:solidFill>
                  <a:schemeClr val="tx1"/>
                </a:solidFill>
              </a:rPr>
              <a:t>Exploring and expanding to new markets</a:t>
            </a:r>
          </a:p>
          <a:p>
            <a:r>
              <a:rPr lang="en-US" dirty="0" smtClean="0">
                <a:solidFill>
                  <a:schemeClr val="tx1"/>
                </a:solidFill>
              </a:rPr>
              <a:t>Price reduction:</a:t>
            </a:r>
          </a:p>
          <a:p>
            <a:r>
              <a:rPr lang="en-US" dirty="0" smtClean="0">
                <a:solidFill>
                  <a:schemeClr val="tx1"/>
                </a:solidFill>
              </a:rPr>
              <a:t>Adding new features</a:t>
            </a:r>
          </a:p>
          <a:p>
            <a:r>
              <a:rPr lang="en-US" dirty="0" smtClean="0">
                <a:solidFill>
                  <a:schemeClr val="tx1"/>
                </a:solidFill>
              </a:rPr>
              <a:t>Packaging</a:t>
            </a:r>
          </a:p>
          <a:p>
            <a:r>
              <a:rPr lang="en-US" dirty="0" smtClean="0">
                <a:solidFill>
                  <a:schemeClr val="tx1"/>
                </a:solidFill>
              </a:rPr>
              <a:t>Changing Consumer’s Consumption Habits </a:t>
            </a:r>
          </a:p>
          <a:p>
            <a:r>
              <a:rPr lang="en-US" dirty="0" smtClean="0">
                <a:solidFill>
                  <a:schemeClr val="tx1"/>
                </a:solidFill>
              </a:rPr>
              <a:t>Special Promotions: Discounts, Schemes, Offers</a:t>
            </a:r>
          </a:p>
          <a:p>
            <a:r>
              <a:rPr lang="en-US" dirty="0" smtClean="0">
                <a:solidFill>
                  <a:schemeClr val="tx1"/>
                </a:solidFill>
              </a:rPr>
              <a:t>Value Add  Pointers like eco friendly, cancer free, animal safe, </a:t>
            </a:r>
          </a:p>
          <a:p>
            <a:endParaRPr lang="en-US" dirty="0" smtClean="0">
              <a:solidFill>
                <a:schemeClr val="tx1"/>
              </a:solidFill>
            </a:endParaRPr>
          </a:p>
          <a:p>
            <a:endParaRPr lang="en-US" dirty="0">
              <a:solidFill>
                <a:schemeClr val="tx1"/>
              </a:solidFill>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4087" y="0"/>
            <a:ext cx="7235700" cy="677108"/>
          </a:xfrm>
        </p:spPr>
        <p:txBody>
          <a:bodyPr/>
          <a:lstStyle/>
          <a:p>
            <a:r>
              <a:rPr lang="en-US" dirty="0" smtClean="0"/>
              <a:t>Features of PLC </a:t>
            </a:r>
            <a:endParaRPr lang="en-US" dirty="0"/>
          </a:p>
        </p:txBody>
      </p:sp>
      <p:sp>
        <p:nvSpPr>
          <p:cNvPr id="3" name="Text Placeholder 2"/>
          <p:cNvSpPr>
            <a:spLocks noGrp="1"/>
          </p:cNvSpPr>
          <p:nvPr>
            <p:ph type="body" idx="1"/>
          </p:nvPr>
        </p:nvSpPr>
        <p:spPr>
          <a:xfrm>
            <a:off x="0" y="833120"/>
            <a:ext cx="9143999" cy="6024879"/>
          </a:xfrm>
        </p:spPr>
        <p:txBody>
          <a:bodyPr/>
          <a:lstStyle/>
          <a:p>
            <a:endParaRPr lang="en-US" dirty="0"/>
          </a:p>
        </p:txBody>
      </p:sp>
      <p:graphicFrame>
        <p:nvGraphicFramePr>
          <p:cNvPr id="4" name="Table 3"/>
          <p:cNvGraphicFramePr>
            <a:graphicFrameLocks noGrp="1"/>
          </p:cNvGraphicFramePr>
          <p:nvPr/>
        </p:nvGraphicFramePr>
        <p:xfrm>
          <a:off x="0" y="1397000"/>
          <a:ext cx="9144000" cy="5836920"/>
        </p:xfrm>
        <a:graphic>
          <a:graphicData uri="http://schemas.openxmlformats.org/drawingml/2006/table">
            <a:tbl>
              <a:tblPr firstRow="1" bandRow="1">
                <a:tableStyleId>{5C22544A-7EE6-4342-B048-85BDC9FD1C3A}</a:tableStyleId>
              </a:tblPr>
              <a:tblGrid>
                <a:gridCol w="1828800"/>
                <a:gridCol w="1828800"/>
                <a:gridCol w="1828800"/>
                <a:gridCol w="1828800"/>
                <a:gridCol w="1828800"/>
              </a:tblGrid>
              <a:tr h="1167384">
                <a:tc>
                  <a:txBody>
                    <a:bodyPr/>
                    <a:lstStyle/>
                    <a:p>
                      <a:r>
                        <a:rPr lang="en-US" sz="3200" dirty="0" smtClean="0"/>
                        <a:t>Feature</a:t>
                      </a:r>
                      <a:endParaRPr lang="en-US" sz="3200" dirty="0"/>
                    </a:p>
                  </a:txBody>
                  <a:tcPr/>
                </a:tc>
                <a:tc>
                  <a:txBody>
                    <a:bodyPr/>
                    <a:lstStyle/>
                    <a:p>
                      <a:r>
                        <a:rPr lang="en-US" sz="2800" dirty="0" smtClean="0"/>
                        <a:t>Introduction</a:t>
                      </a:r>
                      <a:endParaRPr lang="en-US" sz="2800" dirty="0"/>
                    </a:p>
                  </a:txBody>
                  <a:tcPr/>
                </a:tc>
                <a:tc>
                  <a:txBody>
                    <a:bodyPr/>
                    <a:lstStyle/>
                    <a:p>
                      <a:r>
                        <a:rPr lang="en-US" sz="2800" dirty="0" smtClean="0"/>
                        <a:t>Growth </a:t>
                      </a:r>
                      <a:endParaRPr lang="en-US" sz="2800" dirty="0"/>
                    </a:p>
                  </a:txBody>
                  <a:tcPr/>
                </a:tc>
                <a:tc>
                  <a:txBody>
                    <a:bodyPr/>
                    <a:lstStyle/>
                    <a:p>
                      <a:r>
                        <a:rPr lang="en-US" sz="2800" dirty="0" smtClean="0"/>
                        <a:t>Maturity </a:t>
                      </a:r>
                      <a:endParaRPr lang="en-US" sz="2800" dirty="0"/>
                    </a:p>
                  </a:txBody>
                  <a:tcPr/>
                </a:tc>
                <a:tc>
                  <a:txBody>
                    <a:bodyPr/>
                    <a:lstStyle/>
                    <a:p>
                      <a:r>
                        <a:rPr lang="en-US" sz="2800" dirty="0" smtClean="0"/>
                        <a:t>Decline</a:t>
                      </a:r>
                      <a:endParaRPr lang="en-US" sz="2800" dirty="0"/>
                    </a:p>
                  </a:txBody>
                  <a:tcPr/>
                </a:tc>
              </a:tr>
              <a:tr h="1167384">
                <a:tc>
                  <a:txBody>
                    <a:bodyPr/>
                    <a:lstStyle/>
                    <a:p>
                      <a:r>
                        <a:rPr lang="en-US" sz="3600" dirty="0" smtClean="0"/>
                        <a:t>Sales</a:t>
                      </a:r>
                      <a:endParaRPr lang="en-US" sz="3600" dirty="0"/>
                    </a:p>
                  </a:txBody>
                  <a:tcPr/>
                </a:tc>
                <a:tc>
                  <a:txBody>
                    <a:bodyPr/>
                    <a:lstStyle/>
                    <a:p>
                      <a:r>
                        <a:rPr lang="en-US" sz="3200" dirty="0" smtClean="0"/>
                        <a:t>LOW</a:t>
                      </a:r>
                      <a:endParaRPr lang="en-US" sz="3200" dirty="0"/>
                    </a:p>
                  </a:txBody>
                  <a:tcPr/>
                </a:tc>
                <a:tc>
                  <a:txBody>
                    <a:bodyPr/>
                    <a:lstStyle/>
                    <a:p>
                      <a:r>
                        <a:rPr lang="en-US" sz="3600" dirty="0" smtClean="0"/>
                        <a:t>High</a:t>
                      </a:r>
                      <a:endParaRPr lang="en-US" sz="3600" dirty="0"/>
                    </a:p>
                  </a:txBody>
                  <a:tcPr/>
                </a:tc>
                <a:tc>
                  <a:txBody>
                    <a:bodyPr/>
                    <a:lstStyle/>
                    <a:p>
                      <a:r>
                        <a:rPr lang="en-US" sz="3600" dirty="0" smtClean="0"/>
                        <a:t>High</a:t>
                      </a:r>
                      <a:endParaRPr lang="en-US" sz="3600" dirty="0"/>
                    </a:p>
                  </a:txBody>
                  <a:tcPr/>
                </a:tc>
                <a:tc>
                  <a:txBody>
                    <a:bodyPr/>
                    <a:lstStyle/>
                    <a:p>
                      <a:r>
                        <a:rPr lang="en-US" sz="3600" dirty="0" smtClean="0"/>
                        <a:t>Low</a:t>
                      </a:r>
                      <a:endParaRPr lang="en-US" sz="3600" dirty="0"/>
                    </a:p>
                  </a:txBody>
                  <a:tcPr/>
                </a:tc>
              </a:tr>
              <a:tr h="1167384">
                <a:tc>
                  <a:txBody>
                    <a:bodyPr/>
                    <a:lstStyle/>
                    <a:p>
                      <a:r>
                        <a:rPr lang="en-US" sz="3200" dirty="0" smtClean="0"/>
                        <a:t>Investment</a:t>
                      </a:r>
                      <a:endParaRPr lang="en-US" sz="3200" dirty="0"/>
                    </a:p>
                  </a:txBody>
                  <a:tcPr/>
                </a:tc>
                <a:tc>
                  <a:txBody>
                    <a:bodyPr/>
                    <a:lstStyle/>
                    <a:p>
                      <a:r>
                        <a:rPr lang="en-US" sz="3200" dirty="0" smtClean="0"/>
                        <a:t>V. High</a:t>
                      </a:r>
                      <a:endParaRPr lang="en-US" sz="3200" dirty="0"/>
                    </a:p>
                  </a:txBody>
                  <a:tcPr/>
                </a:tc>
                <a:tc>
                  <a:txBody>
                    <a:bodyPr/>
                    <a:lstStyle/>
                    <a:p>
                      <a:r>
                        <a:rPr lang="en-US" sz="3200" dirty="0" smtClean="0"/>
                        <a:t>High</a:t>
                      </a:r>
                      <a:endParaRPr lang="en-US" sz="3200" dirty="0"/>
                    </a:p>
                  </a:txBody>
                  <a:tcPr/>
                </a:tc>
                <a:tc>
                  <a:txBody>
                    <a:bodyPr/>
                    <a:lstStyle/>
                    <a:p>
                      <a:r>
                        <a:rPr lang="en-US" sz="3200" dirty="0" smtClean="0"/>
                        <a:t>Low</a:t>
                      </a:r>
                      <a:endParaRPr lang="en-US" sz="3200" dirty="0"/>
                    </a:p>
                  </a:txBody>
                  <a:tcPr/>
                </a:tc>
                <a:tc>
                  <a:txBody>
                    <a:bodyPr/>
                    <a:lstStyle/>
                    <a:p>
                      <a:r>
                        <a:rPr lang="en-US" sz="3200" dirty="0" smtClean="0"/>
                        <a:t>Low</a:t>
                      </a:r>
                      <a:endParaRPr lang="en-US" sz="3200" dirty="0"/>
                    </a:p>
                  </a:txBody>
                  <a:tcPr/>
                </a:tc>
              </a:tr>
              <a:tr h="1167384">
                <a:tc>
                  <a:txBody>
                    <a:bodyPr/>
                    <a:lstStyle/>
                    <a:p>
                      <a:r>
                        <a:rPr lang="en-US" sz="3200" dirty="0" smtClean="0"/>
                        <a:t>Competition</a:t>
                      </a:r>
                      <a:endParaRPr lang="en-US" sz="3200" dirty="0"/>
                    </a:p>
                  </a:txBody>
                  <a:tcPr/>
                </a:tc>
                <a:tc>
                  <a:txBody>
                    <a:bodyPr/>
                    <a:lstStyle/>
                    <a:p>
                      <a:r>
                        <a:rPr lang="en-US" sz="3200" dirty="0" smtClean="0"/>
                        <a:t>Low/ Nil</a:t>
                      </a:r>
                      <a:endParaRPr lang="en-US" sz="3200" dirty="0"/>
                    </a:p>
                  </a:txBody>
                  <a:tcPr/>
                </a:tc>
                <a:tc>
                  <a:txBody>
                    <a:bodyPr/>
                    <a:lstStyle/>
                    <a:p>
                      <a:r>
                        <a:rPr lang="en-US" sz="3200" dirty="0" smtClean="0"/>
                        <a:t>High</a:t>
                      </a:r>
                      <a:r>
                        <a:rPr lang="en-US" sz="3200" baseline="0" dirty="0" smtClean="0"/>
                        <a:t> </a:t>
                      </a:r>
                      <a:endParaRPr lang="en-US" sz="3200" dirty="0"/>
                    </a:p>
                  </a:txBody>
                  <a:tcPr/>
                </a:tc>
                <a:tc>
                  <a:txBody>
                    <a:bodyPr/>
                    <a:lstStyle/>
                    <a:p>
                      <a:r>
                        <a:rPr lang="en-US" sz="3200" dirty="0" smtClean="0"/>
                        <a:t>V. High</a:t>
                      </a:r>
                      <a:endParaRPr lang="en-US" sz="3200" dirty="0"/>
                    </a:p>
                  </a:txBody>
                  <a:tcPr/>
                </a:tc>
                <a:tc>
                  <a:txBody>
                    <a:bodyPr/>
                    <a:lstStyle/>
                    <a:p>
                      <a:r>
                        <a:rPr lang="en-US" sz="3200" dirty="0" smtClean="0"/>
                        <a:t>V. High</a:t>
                      </a:r>
                      <a:endParaRPr lang="en-US" sz="3200" dirty="0"/>
                    </a:p>
                  </a:txBody>
                  <a:tcPr/>
                </a:tc>
              </a:tr>
              <a:tr h="1167384">
                <a:tc>
                  <a:txBody>
                    <a:bodyPr/>
                    <a:lstStyle/>
                    <a:p>
                      <a:r>
                        <a:rPr lang="en-US" sz="3200" dirty="0" smtClean="0"/>
                        <a:t>Profit</a:t>
                      </a:r>
                      <a:endParaRPr lang="en-US" sz="3200" dirty="0"/>
                    </a:p>
                  </a:txBody>
                  <a:tcPr/>
                </a:tc>
                <a:tc>
                  <a:txBody>
                    <a:bodyPr/>
                    <a:lstStyle/>
                    <a:p>
                      <a:r>
                        <a:rPr lang="en-US" sz="3200" dirty="0" smtClean="0"/>
                        <a:t>Low</a:t>
                      </a:r>
                      <a:endParaRPr lang="en-US" sz="3200" dirty="0"/>
                    </a:p>
                  </a:txBody>
                  <a:tcPr/>
                </a:tc>
                <a:tc>
                  <a:txBody>
                    <a:bodyPr/>
                    <a:lstStyle/>
                    <a:p>
                      <a:r>
                        <a:rPr lang="en-US" sz="3200" dirty="0" smtClean="0"/>
                        <a:t>High</a:t>
                      </a:r>
                      <a:endParaRPr lang="en-US" sz="3200" dirty="0"/>
                    </a:p>
                  </a:txBody>
                  <a:tcPr/>
                </a:tc>
                <a:tc>
                  <a:txBody>
                    <a:bodyPr/>
                    <a:lstStyle/>
                    <a:p>
                      <a:r>
                        <a:rPr lang="en-US" sz="3200" dirty="0" smtClean="0"/>
                        <a:t>High</a:t>
                      </a:r>
                      <a:endParaRPr lang="en-US" sz="3200" dirty="0"/>
                    </a:p>
                  </a:txBody>
                  <a:tcPr/>
                </a:tc>
                <a:tc>
                  <a:txBody>
                    <a:bodyPr/>
                    <a:lstStyle/>
                    <a:p>
                      <a:r>
                        <a:rPr lang="en-US" sz="3200" dirty="0" smtClean="0"/>
                        <a:t>Low</a:t>
                      </a:r>
                      <a:endParaRPr lang="en-US" sz="3200" dirty="0"/>
                    </a:p>
                  </a:txBody>
                  <a:tcPr/>
                </a:tc>
              </a:tr>
            </a:tbl>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12"/>
          <p:cNvSpPr/>
          <p:nvPr/>
        </p:nvSpPr>
        <p:spPr>
          <a:xfrm>
            <a:off x="0" y="0"/>
            <a:ext cx="9144000" cy="6397466"/>
          </a:xfrm>
          <a:custGeom>
            <a:avLst/>
            <a:gdLst/>
            <a:ahLst/>
            <a:cxnLst/>
            <a:rect l="l" t="t" r="r" b="b"/>
            <a:pathLst>
              <a:path w="9144000" h="6334125" extrusionOk="0">
                <a:moveTo>
                  <a:pt x="0" y="6333744"/>
                </a:moveTo>
                <a:lnTo>
                  <a:pt x="9144000" y="6333744"/>
                </a:lnTo>
                <a:lnTo>
                  <a:pt x="9144000" y="0"/>
                </a:lnTo>
                <a:lnTo>
                  <a:pt x="0" y="0"/>
                </a:lnTo>
                <a:lnTo>
                  <a:pt x="0" y="6333744"/>
                </a:lnTo>
                <a:close/>
              </a:path>
            </a:pathLst>
          </a:custGeom>
          <a:solidFill>
            <a:srgbClr val="95B3D7"/>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282" name="Google Shape;282;p12"/>
          <p:cNvSpPr/>
          <p:nvPr/>
        </p:nvSpPr>
        <p:spPr>
          <a:xfrm>
            <a:off x="0" y="6397625"/>
            <a:ext cx="9144000" cy="3175"/>
          </a:xfrm>
          <a:custGeom>
            <a:avLst/>
            <a:gdLst/>
            <a:ahLst/>
            <a:cxnLst/>
            <a:rect l="l" t="t" r="r" b="b"/>
            <a:pathLst>
              <a:path w="9144000" h="3175" extrusionOk="0">
                <a:moveTo>
                  <a:pt x="0" y="3047"/>
                </a:moveTo>
                <a:lnTo>
                  <a:pt x="9144000" y="3047"/>
                </a:lnTo>
                <a:lnTo>
                  <a:pt x="9144000" y="0"/>
                </a:lnTo>
                <a:lnTo>
                  <a:pt x="0" y="0"/>
                </a:lnTo>
                <a:lnTo>
                  <a:pt x="0" y="3047"/>
                </a:lnTo>
                <a:close/>
              </a:path>
            </a:pathLst>
          </a:custGeom>
          <a:solidFill>
            <a:srgbClr val="40404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grpSp>
        <p:nvGrpSpPr>
          <p:cNvPr id="2" name="Google Shape;283;p12"/>
          <p:cNvGrpSpPr/>
          <p:nvPr/>
        </p:nvGrpSpPr>
        <p:grpSpPr>
          <a:xfrm>
            <a:off x="0" y="6334193"/>
            <a:ext cx="9144507" cy="523626"/>
            <a:chOff x="0" y="6333744"/>
            <a:chExt cx="9144507" cy="524255"/>
          </a:xfrm>
        </p:grpSpPr>
        <p:sp>
          <p:nvSpPr>
            <p:cNvPr id="284" name="Google Shape;284;p12"/>
            <p:cNvSpPr/>
            <p:nvPr/>
          </p:nvSpPr>
          <p:spPr>
            <a:xfrm>
              <a:off x="3047" y="6400799"/>
              <a:ext cx="9141460" cy="457200"/>
            </a:xfrm>
            <a:custGeom>
              <a:avLst/>
              <a:gdLst/>
              <a:ahLst/>
              <a:cxnLst/>
              <a:rect l="l" t="t" r="r" b="b"/>
              <a:pathLst>
                <a:path w="9141460" h="457200" extrusionOk="0">
                  <a:moveTo>
                    <a:pt x="9140952" y="0"/>
                  </a:moveTo>
                  <a:lnTo>
                    <a:pt x="0" y="0"/>
                  </a:lnTo>
                  <a:lnTo>
                    <a:pt x="0" y="457199"/>
                  </a:lnTo>
                  <a:lnTo>
                    <a:pt x="9140952" y="457199"/>
                  </a:lnTo>
                  <a:lnTo>
                    <a:pt x="9140952" y="0"/>
                  </a:lnTo>
                  <a:close/>
                </a:path>
              </a:pathLst>
            </a:custGeom>
            <a:solidFill>
              <a:srgbClr val="6B7C71"/>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285" name="Google Shape;285;p12"/>
            <p:cNvSpPr/>
            <p:nvPr/>
          </p:nvSpPr>
          <p:spPr>
            <a:xfrm>
              <a:off x="0" y="6333744"/>
              <a:ext cx="9141460" cy="64135"/>
            </a:xfrm>
            <a:custGeom>
              <a:avLst/>
              <a:gdLst/>
              <a:ahLst/>
              <a:cxnLst/>
              <a:rect l="l" t="t" r="r" b="b"/>
              <a:pathLst>
                <a:path w="9141460" h="64135" extrusionOk="0">
                  <a:moveTo>
                    <a:pt x="9140952" y="0"/>
                  </a:moveTo>
                  <a:lnTo>
                    <a:pt x="0" y="0"/>
                  </a:lnTo>
                  <a:lnTo>
                    <a:pt x="0" y="64007"/>
                  </a:lnTo>
                  <a:lnTo>
                    <a:pt x="9140952" y="64007"/>
                  </a:lnTo>
                  <a:lnTo>
                    <a:pt x="9140952" y="0"/>
                  </a:lnTo>
                  <a:close/>
                </a:path>
              </a:pathLst>
            </a:custGeom>
            <a:solidFill>
              <a:srgbClr val="92A19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grpSp>
      <p:sp>
        <p:nvSpPr>
          <p:cNvPr id="286" name="Google Shape;286;p12"/>
          <p:cNvSpPr/>
          <p:nvPr/>
        </p:nvSpPr>
        <p:spPr>
          <a:xfrm>
            <a:off x="904875" y="4343400"/>
            <a:ext cx="7406640" cy="0"/>
          </a:xfrm>
          <a:custGeom>
            <a:avLst/>
            <a:gdLst/>
            <a:ahLst/>
            <a:cxnLst/>
            <a:rect l="l" t="t" r="r" b="b"/>
            <a:pathLst>
              <a:path w="7406640" h="120000" extrusionOk="0">
                <a:moveTo>
                  <a:pt x="0" y="0"/>
                </a:moveTo>
                <a:lnTo>
                  <a:pt x="7406640" y="0"/>
                </a:lnTo>
              </a:path>
            </a:pathLst>
          </a:custGeom>
          <a:noFill/>
          <a:ln w="9525" cap="flat" cmpd="sng">
            <a:solidFill>
              <a:srgbClr val="FFFFFF"/>
            </a:solidFill>
            <a:prstDash val="solid"/>
            <a:miter lim="800000"/>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Arial"/>
              <a:ea typeface="Arial"/>
              <a:cs typeface="Arial"/>
              <a:sym typeface="Arial"/>
            </a:endParaRPr>
          </a:p>
        </p:txBody>
      </p:sp>
      <p:sp>
        <p:nvSpPr>
          <p:cNvPr id="287" name="Google Shape;287;p12"/>
          <p:cNvSpPr txBox="1">
            <a:spLocks noGrp="1"/>
          </p:cNvSpPr>
          <p:nvPr>
            <p:ph type="title"/>
          </p:nvPr>
        </p:nvSpPr>
        <p:spPr>
          <a:xfrm>
            <a:off x="381000" y="0"/>
            <a:ext cx="7772400" cy="879077"/>
          </a:xfrm>
          <a:prstGeom prst="rect">
            <a:avLst/>
          </a:prstGeom>
          <a:noFill/>
          <a:ln>
            <a:noFill/>
          </a:ln>
        </p:spPr>
        <p:txBody>
          <a:bodyPr spcFirstLastPara="1" wrap="square" lIns="0" tIns="124450" rIns="0" bIns="0" anchor="t" anchorCtr="0">
            <a:spAutoFit/>
          </a:bodyPr>
          <a:lstStyle/>
          <a:p>
            <a:pPr marL="384175" lvl="0" indent="-373062" algn="ctr" rtl="0">
              <a:lnSpc>
                <a:spcPct val="102083"/>
              </a:lnSpc>
              <a:spcBef>
                <a:spcPts val="0"/>
              </a:spcBef>
              <a:spcAft>
                <a:spcPts val="0"/>
              </a:spcAft>
              <a:buClr>
                <a:srgbClr val="FF0000"/>
              </a:buClr>
              <a:buSzPts val="4800"/>
              <a:buFont typeface="Times New Roman"/>
              <a:buNone/>
            </a:pPr>
            <a:r>
              <a:rPr lang="en-US" sz="4800" b="0" i="0" u="none" dirty="0">
                <a:solidFill>
                  <a:srgbClr val="FF0000"/>
                </a:solidFill>
                <a:latin typeface="Times New Roman"/>
                <a:ea typeface="Times New Roman"/>
                <a:cs typeface="Times New Roman"/>
                <a:sym typeface="Times New Roman"/>
              </a:rPr>
              <a:t>  </a:t>
            </a:r>
            <a:r>
              <a:rPr lang="en-US" sz="4800" b="0" i="0" u="none" dirty="0">
                <a:solidFill>
                  <a:srgbClr val="F1F1F1"/>
                </a:solidFill>
                <a:latin typeface="Times New Roman"/>
                <a:ea typeface="Times New Roman"/>
                <a:cs typeface="Times New Roman"/>
                <a:sym typeface="Times New Roman"/>
              </a:rPr>
              <a:t>B</a:t>
            </a:r>
            <a:r>
              <a:rPr lang="en-US" sz="4800" b="0" i="0" u="none" dirty="0">
                <a:solidFill>
                  <a:srgbClr val="00AFEF"/>
                </a:solidFill>
                <a:latin typeface="Times New Roman"/>
                <a:ea typeface="Times New Roman"/>
                <a:cs typeface="Times New Roman"/>
                <a:sym typeface="Times New Roman"/>
              </a:rPr>
              <a:t>C</a:t>
            </a:r>
            <a:r>
              <a:rPr lang="en-US" sz="4800" b="0" i="0" u="none" dirty="0">
                <a:solidFill>
                  <a:srgbClr val="00AF50"/>
                </a:solidFill>
                <a:latin typeface="Times New Roman"/>
                <a:ea typeface="Times New Roman"/>
                <a:cs typeface="Times New Roman"/>
                <a:sym typeface="Times New Roman"/>
              </a:rPr>
              <a:t>G </a:t>
            </a:r>
            <a:r>
              <a:rPr lang="en-US" sz="4800" b="0" i="0" u="none" dirty="0">
                <a:solidFill>
                  <a:srgbClr val="C00000"/>
                </a:solidFill>
                <a:latin typeface="Times New Roman"/>
                <a:ea typeface="Times New Roman"/>
                <a:cs typeface="Times New Roman"/>
                <a:sym typeface="Times New Roman"/>
              </a:rPr>
              <a:t>matrix</a:t>
            </a:r>
            <a:endParaRPr dirty="0"/>
          </a:p>
        </p:txBody>
      </p:sp>
      <p:pic>
        <p:nvPicPr>
          <p:cNvPr id="288" name="Google Shape;288;p12" descr="BCG-Matrix-_-Boston-Matrix-1.png"/>
          <p:cNvPicPr preferRelativeResize="0"/>
          <p:nvPr/>
        </p:nvPicPr>
        <p:blipFill rotWithShape="1">
          <a:blip r:embed="rId3">
            <a:alphaModFix/>
          </a:blip>
          <a:srcRect/>
          <a:stretch/>
        </p:blipFill>
        <p:spPr>
          <a:xfrm>
            <a:off x="1417689" y="1090612"/>
            <a:ext cx="7135761" cy="4984341"/>
          </a:xfrm>
          <a:prstGeom prst="rect">
            <a:avLst/>
          </a:prstGeom>
          <a:noFill/>
          <a:ln>
            <a:noFill/>
          </a:ln>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2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5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318</TotalTime>
  <Words>1095</Words>
  <Application>Microsoft Office PowerPoint</Application>
  <PresentationFormat>On-screen Show (4:3)</PresentationFormat>
  <Paragraphs>154</Paragraphs>
  <Slides>52</Slides>
  <Notes>21</Notes>
  <HiddenSlides>0</HiddenSlides>
  <MMClips>0</MMClips>
  <ScaleCrop>false</ScaleCrop>
  <HeadingPairs>
    <vt:vector size="4" baseType="variant">
      <vt:variant>
        <vt:lpstr>Theme</vt:lpstr>
      </vt:variant>
      <vt:variant>
        <vt:i4>2</vt:i4>
      </vt:variant>
      <vt:variant>
        <vt:lpstr>Slide Titles</vt:lpstr>
      </vt:variant>
      <vt:variant>
        <vt:i4>52</vt:i4>
      </vt:variant>
    </vt:vector>
  </HeadingPairs>
  <TitlesOfParts>
    <vt:vector size="54" baseType="lpstr">
      <vt:lpstr>2_Office Theme</vt:lpstr>
      <vt:lpstr>5_Office Theme</vt:lpstr>
      <vt:lpstr>Slide 1</vt:lpstr>
      <vt:lpstr>Slide 2</vt:lpstr>
      <vt:lpstr> Market introduction stage</vt:lpstr>
      <vt:lpstr>Growth stage</vt:lpstr>
      <vt:lpstr>Maturity</vt:lpstr>
      <vt:lpstr>Saturation And Decline</vt:lpstr>
      <vt:lpstr>Extending the product life cycle </vt:lpstr>
      <vt:lpstr>Features of PLC </vt:lpstr>
      <vt:lpstr>  BCG matrix</vt:lpstr>
      <vt:lpstr>Boston Consulting Group, USA</vt:lpstr>
      <vt:lpstr>Slide 11</vt:lpstr>
      <vt:lpstr>Slide 12</vt:lpstr>
      <vt:lpstr>Slide 13</vt:lpstr>
      <vt:lpstr>The BCG growth-share matrix </vt:lpstr>
      <vt:lpstr>Slide 15</vt:lpstr>
      <vt:lpstr>Slide 16</vt:lpstr>
      <vt:lpstr>Slide 17</vt:lpstr>
      <vt:lpstr>Slide 18</vt:lpstr>
      <vt:lpstr>Slide 19</vt:lpstr>
      <vt:lpstr>Slide 20</vt:lpstr>
      <vt:lpstr>Slide 21</vt:lpstr>
      <vt:lpstr>Question marks ( high growth, low market share)</vt:lpstr>
      <vt:lpstr>Stars (high growth, high market share)</vt:lpstr>
      <vt:lpstr>Cash cows ( low growth, high market share)</vt:lpstr>
      <vt:lpstr>Dogs (low growth, low market share)</vt:lpstr>
      <vt:lpstr>Limitations of BCG matrix analysis</vt:lpstr>
      <vt:lpstr>Important to note:</vt:lpstr>
      <vt:lpstr>BCG matrix analysis for Products of Companies</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lpstr>Slide 48</vt:lpstr>
      <vt:lpstr>Slide 49</vt:lpstr>
      <vt:lpstr>Slide 50</vt:lpstr>
      <vt:lpstr>Slide 51</vt:lpstr>
      <vt:lpstr>Mendelow’s Matrix</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BCG matrix</dc:title>
  <cp:lastModifiedBy>comp</cp:lastModifiedBy>
  <cp:revision>48</cp:revision>
  <dcterms:modified xsi:type="dcterms:W3CDTF">2025-02-23T14:56:34Z</dcterms:modified>
</cp:coreProperties>
</file>